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78" r:id="rId6"/>
    <p:sldId id="279" r:id="rId7"/>
    <p:sldId id="263" r:id="rId8"/>
    <p:sldId id="264" r:id="rId9"/>
    <p:sldId id="265" r:id="rId10"/>
    <p:sldId id="266" r:id="rId11"/>
    <p:sldId id="268" r:id="rId12"/>
    <p:sldId id="269" r:id="rId13"/>
    <p:sldId id="272" r:id="rId14"/>
    <p:sldId id="271" r:id="rId15"/>
    <p:sldId id="26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2E88C18-D7DA-45B7-ABC1-79083E08D7EB}">
          <p14:sldIdLst>
            <p14:sldId id="256"/>
            <p14:sldId id="257"/>
            <p14:sldId id="258"/>
          </p14:sldIdLst>
        </p14:section>
        <p14:section name="section 1" id="{B03C54ED-7479-41EF-AE50-999E54A17068}">
          <p14:sldIdLst>
            <p14:sldId id="260"/>
            <p14:sldId id="278"/>
            <p14:sldId id="279"/>
          </p14:sldIdLst>
        </p14:section>
        <p14:section name="section 2" id="{3CA92892-F94E-46E5-B1B9-F78E9F3C62E5}">
          <p14:sldIdLst>
            <p14:sldId id="263"/>
          </p14:sldIdLst>
        </p14:section>
        <p14:section name="section 3" id="{77AB537A-BF75-40A8-83FE-B6A2EDE8ADA1}">
          <p14:sldIdLst>
            <p14:sldId id="264"/>
            <p14:sldId id="265"/>
            <p14:sldId id="266"/>
            <p14:sldId id="268"/>
          </p14:sldIdLst>
        </p14:section>
        <p14:section name="section 4" id="{AE380C65-3E8B-41D0-8B8B-982B708BA572}">
          <p14:sldIdLst>
            <p14:sldId id="269"/>
          </p14:sldIdLst>
        </p14:section>
        <p14:section name="section 5" id="{6FB83AC5-B60A-495C-8A60-5428810BE8B6}">
          <p14:sldIdLst>
            <p14:sldId id="272"/>
          </p14:sldIdLst>
        </p14:section>
        <p14:section name="section 6" id="{9A842349-F9ED-408F-9921-F94D3F7193A7}">
          <p14:sldIdLst>
            <p14:sldId id="271"/>
          </p14:sldIdLst>
        </p14:section>
        <p14:section name="afds" id="{BB3FA72C-F670-49FB-9039-5EB998A72052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3054"/>
    <a:srgbClr val="535E6A"/>
    <a:srgbClr val="54C3BB"/>
    <a:srgbClr val="C0E964"/>
    <a:srgbClr val="F3686B"/>
    <a:srgbClr val="FC9204"/>
    <a:srgbClr val="DA9C00"/>
    <a:srgbClr val="F6B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706" autoAdjust="0"/>
  </p:normalViewPr>
  <p:slideViewPr>
    <p:cSldViewPr snapToGrid="0" showGuides="1">
      <p:cViewPr varScale="1">
        <p:scale>
          <a:sx n="91" d="100"/>
          <a:sy n="91" d="100"/>
        </p:scale>
        <p:origin x="32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jpg>
</file>

<file path=ppt/media/image3.jpeg>
</file>

<file path=ppt/media/image4.jp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F69B540-460B-331E-5192-C5F2B088C8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1026" y="512151"/>
            <a:ext cx="3487872" cy="5833700"/>
          </a:xfrm>
          <a:custGeom>
            <a:avLst/>
            <a:gdLst>
              <a:gd name="connsiteX0" fmla="*/ 0 w 3487872"/>
              <a:gd name="connsiteY0" fmla="*/ 0 h 5833700"/>
              <a:gd name="connsiteX1" fmla="*/ 2753057 w 3487872"/>
              <a:gd name="connsiteY1" fmla="*/ 0 h 5833700"/>
              <a:gd name="connsiteX2" fmla="*/ 2796210 w 3487872"/>
              <a:gd name="connsiteY2" fmla="*/ 76653 h 5833700"/>
              <a:gd name="connsiteX3" fmla="*/ 3487872 w 3487872"/>
              <a:gd name="connsiteY3" fmla="*/ 2916851 h 5833700"/>
              <a:gd name="connsiteX4" fmla="*/ 2796210 w 3487872"/>
              <a:gd name="connsiteY4" fmla="*/ 5757049 h 5833700"/>
              <a:gd name="connsiteX5" fmla="*/ 2753058 w 3487872"/>
              <a:gd name="connsiteY5" fmla="*/ 5833700 h 5833700"/>
              <a:gd name="connsiteX6" fmla="*/ 0 w 3487872"/>
              <a:gd name="connsiteY6" fmla="*/ 5833700 h 583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87872" h="5833700">
                <a:moveTo>
                  <a:pt x="0" y="0"/>
                </a:moveTo>
                <a:lnTo>
                  <a:pt x="2753057" y="0"/>
                </a:lnTo>
                <a:lnTo>
                  <a:pt x="2796210" y="76653"/>
                </a:lnTo>
                <a:cubicBezTo>
                  <a:pt x="3238127" y="926673"/>
                  <a:pt x="3487872" y="1892597"/>
                  <a:pt x="3487872" y="2916851"/>
                </a:cubicBezTo>
                <a:cubicBezTo>
                  <a:pt x="3487872" y="3941106"/>
                  <a:pt x="3238127" y="4907030"/>
                  <a:pt x="2796210" y="5757049"/>
                </a:cubicBezTo>
                <a:lnTo>
                  <a:pt x="2753058" y="5833700"/>
                </a:lnTo>
                <a:lnTo>
                  <a:pt x="0" y="5833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9817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988F-C55F-B013-2A74-FE0ECDCC4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00800D-1B30-3579-20E7-EA7B0660F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D001-F2C0-5540-90C8-D63669A7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849B8-88F5-3089-D06C-71450D74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C65D-71E8-8257-E88B-8142070A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0831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4F546-B0CD-E3CE-84C3-89383B623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73B0F5-644C-D849-11C8-5E1123550B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F8DD-141B-7F20-AC2F-5B8C6E605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BFBC2-3506-3250-F2FC-FD810A54C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4CA6D-07E0-DD4C-175C-F43525A5B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99638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10BCA17-4EAF-8134-6D67-3BA83842A9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00001" y="3837073"/>
            <a:ext cx="2592000" cy="3034217"/>
          </a:xfrm>
          <a:custGeom>
            <a:avLst/>
            <a:gdLst>
              <a:gd name="connsiteX0" fmla="*/ 2592000 w 2592000"/>
              <a:gd name="connsiteY0" fmla="*/ 0 h 3034217"/>
              <a:gd name="connsiteX1" fmla="*/ 2592000 w 2592000"/>
              <a:gd name="connsiteY1" fmla="*/ 3034217 h 3034217"/>
              <a:gd name="connsiteX2" fmla="*/ 0 w 2592000"/>
              <a:gd name="connsiteY2" fmla="*/ 3034217 h 3034217"/>
              <a:gd name="connsiteX3" fmla="*/ 0 w 2592000"/>
              <a:gd name="connsiteY3" fmla="*/ 1 h 3034217"/>
              <a:gd name="connsiteX4" fmla="*/ 611719 w 2592000"/>
              <a:gd name="connsiteY4" fmla="*/ 39420 h 3034217"/>
              <a:gd name="connsiteX5" fmla="*/ 1295998 w 2592000"/>
              <a:gd name="connsiteY5" fmla="*/ 54051 h 3034217"/>
              <a:gd name="connsiteX6" fmla="*/ 1980278 w 2592000"/>
              <a:gd name="connsiteY6" fmla="*/ 39420 h 303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92000" h="3034217">
                <a:moveTo>
                  <a:pt x="2592000" y="0"/>
                </a:moveTo>
                <a:lnTo>
                  <a:pt x="2592000" y="3034217"/>
                </a:lnTo>
                <a:lnTo>
                  <a:pt x="0" y="3034217"/>
                </a:lnTo>
                <a:lnTo>
                  <a:pt x="0" y="1"/>
                </a:lnTo>
                <a:lnTo>
                  <a:pt x="611719" y="39420"/>
                </a:lnTo>
                <a:cubicBezTo>
                  <a:pt x="837559" y="49115"/>
                  <a:pt x="1065757" y="54051"/>
                  <a:pt x="1295998" y="54051"/>
                </a:cubicBezTo>
                <a:cubicBezTo>
                  <a:pt x="1526240" y="54051"/>
                  <a:pt x="1754438" y="49115"/>
                  <a:pt x="1980278" y="3942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572E298-7BD6-5FF3-0139-617CD9A9F9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57482" y="2"/>
            <a:ext cx="2877038" cy="2985894"/>
          </a:xfrm>
          <a:custGeom>
            <a:avLst/>
            <a:gdLst>
              <a:gd name="connsiteX0" fmla="*/ 0 w 2877038"/>
              <a:gd name="connsiteY0" fmla="*/ 0 h 2985894"/>
              <a:gd name="connsiteX1" fmla="*/ 2877038 w 2877038"/>
              <a:gd name="connsiteY1" fmla="*/ 0 h 2985894"/>
              <a:gd name="connsiteX2" fmla="*/ 2877038 w 2877038"/>
              <a:gd name="connsiteY2" fmla="*/ 2985894 h 2985894"/>
              <a:gd name="connsiteX3" fmla="*/ 2792930 w 2877038"/>
              <a:gd name="connsiteY3" fmla="*/ 2977162 h 2985894"/>
              <a:gd name="connsiteX4" fmla="*/ 1438517 w 2877038"/>
              <a:gd name="connsiteY4" fmla="*/ 2917590 h 2985894"/>
              <a:gd name="connsiteX5" fmla="*/ 84104 w 2877038"/>
              <a:gd name="connsiteY5" fmla="*/ 2977162 h 2985894"/>
              <a:gd name="connsiteX6" fmla="*/ 0 w 2877038"/>
              <a:gd name="connsiteY6" fmla="*/ 2985894 h 2985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7038" h="2985894">
                <a:moveTo>
                  <a:pt x="0" y="0"/>
                </a:moveTo>
                <a:lnTo>
                  <a:pt x="2877038" y="0"/>
                </a:lnTo>
                <a:lnTo>
                  <a:pt x="2877038" y="2985894"/>
                </a:lnTo>
                <a:lnTo>
                  <a:pt x="2792930" y="2977162"/>
                </a:lnTo>
                <a:cubicBezTo>
                  <a:pt x="2351310" y="2937936"/>
                  <a:pt x="1899000" y="2917590"/>
                  <a:pt x="1438517" y="2917590"/>
                </a:cubicBezTo>
                <a:cubicBezTo>
                  <a:pt x="978034" y="2917590"/>
                  <a:pt x="525726" y="2937936"/>
                  <a:pt x="84104" y="2977162"/>
                </a:cubicBezTo>
                <a:lnTo>
                  <a:pt x="0" y="29858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1118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D68463B-DC1A-124B-4633-1B94D7D6FA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50018" y="994781"/>
            <a:ext cx="3921403" cy="4868438"/>
          </a:xfrm>
          <a:custGeom>
            <a:avLst/>
            <a:gdLst>
              <a:gd name="connsiteX0" fmla="*/ 38421 w 3921403"/>
              <a:gd name="connsiteY0" fmla="*/ 0 h 4868438"/>
              <a:gd name="connsiteX1" fmla="*/ 1587277 w 3921403"/>
              <a:gd name="connsiteY1" fmla="*/ 0 h 4868438"/>
              <a:gd name="connsiteX2" fmla="*/ 3427385 w 3921403"/>
              <a:gd name="connsiteY2" fmla="*/ 0 h 4868438"/>
              <a:gd name="connsiteX3" fmla="*/ 3921403 w 3921403"/>
              <a:gd name="connsiteY3" fmla="*/ 0 h 4868438"/>
              <a:gd name="connsiteX4" fmla="*/ 3921403 w 3921403"/>
              <a:gd name="connsiteY4" fmla="*/ 4868438 h 4868438"/>
              <a:gd name="connsiteX5" fmla="*/ 3427385 w 3921403"/>
              <a:gd name="connsiteY5" fmla="*/ 4868438 h 4868438"/>
              <a:gd name="connsiteX6" fmla="*/ 1587277 w 3921403"/>
              <a:gd name="connsiteY6" fmla="*/ 4868438 h 4868438"/>
              <a:gd name="connsiteX7" fmla="*/ 38421 w 3921403"/>
              <a:gd name="connsiteY7" fmla="*/ 4868438 h 4868438"/>
              <a:gd name="connsiteX8" fmla="*/ 299984 w 3921403"/>
              <a:gd name="connsiteY8" fmla="*/ 4320273 h 4868438"/>
              <a:gd name="connsiteX9" fmla="*/ 0 w 3921403"/>
              <a:gd name="connsiteY9" fmla="*/ 3691588 h 4868438"/>
              <a:gd name="connsiteX10" fmla="*/ 299984 w 3921403"/>
              <a:gd name="connsiteY10" fmla="*/ 3062903 h 4868438"/>
              <a:gd name="connsiteX11" fmla="*/ 0 w 3921403"/>
              <a:gd name="connsiteY11" fmla="*/ 2434219 h 4868438"/>
              <a:gd name="connsiteX12" fmla="*/ 299984 w 3921403"/>
              <a:gd name="connsiteY12" fmla="*/ 1805534 h 4868438"/>
              <a:gd name="connsiteX13" fmla="*/ 0 w 3921403"/>
              <a:gd name="connsiteY13" fmla="*/ 1176850 h 4868438"/>
              <a:gd name="connsiteX14" fmla="*/ 299984 w 3921403"/>
              <a:gd name="connsiteY14" fmla="*/ 548165 h 4868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21403" h="4868438">
                <a:moveTo>
                  <a:pt x="38421" y="0"/>
                </a:moveTo>
                <a:lnTo>
                  <a:pt x="1587277" y="0"/>
                </a:lnTo>
                <a:lnTo>
                  <a:pt x="3427385" y="0"/>
                </a:lnTo>
                <a:lnTo>
                  <a:pt x="3921403" y="0"/>
                </a:lnTo>
                <a:lnTo>
                  <a:pt x="3921403" y="4868438"/>
                </a:lnTo>
                <a:lnTo>
                  <a:pt x="3427385" y="4868438"/>
                </a:lnTo>
                <a:lnTo>
                  <a:pt x="1587277" y="4868438"/>
                </a:lnTo>
                <a:lnTo>
                  <a:pt x="38421" y="4868438"/>
                </a:lnTo>
                <a:lnTo>
                  <a:pt x="299984" y="4320273"/>
                </a:lnTo>
                <a:lnTo>
                  <a:pt x="0" y="3691588"/>
                </a:lnTo>
                <a:lnTo>
                  <a:pt x="299984" y="3062903"/>
                </a:lnTo>
                <a:lnTo>
                  <a:pt x="0" y="2434219"/>
                </a:lnTo>
                <a:lnTo>
                  <a:pt x="299984" y="1805534"/>
                </a:lnTo>
                <a:lnTo>
                  <a:pt x="0" y="1176850"/>
                </a:lnTo>
                <a:lnTo>
                  <a:pt x="299984" y="5481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2803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0599-8DE9-96EE-E7BF-92062F9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F0850-F33A-E461-96CE-96C0A6D555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996A6-5C8C-CD61-FA5A-B29BA8A61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11290-C13A-A8CF-07E6-457D08F97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0DF78-77D2-B9E3-09A0-1E96100A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46E6D-7FAF-8282-5D09-6E3FE21F3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4579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40D4B-C697-305F-55EB-D19C84A3A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DAA2D-1466-5635-AC52-42F706E41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F59C5-B0C6-CC4F-0C42-875C2389B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E556DC-E062-2848-1D40-BE85257D7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A144A-DC3E-5FA7-ABEF-0BF298A000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BC58F9-0DE6-E92B-6BF2-25A0DAF88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83B73-4B94-0BAD-FFA4-75273CC0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8C102C-F3BC-82AB-6E05-5A95E945C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8824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8CBD4-FC75-F78D-97F7-70F5AA845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D21ECD-053C-8BA5-8F13-5D999A113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C419D-3FAB-A172-B8A6-A4E552952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14B218-BF03-01B9-C59B-FB7D43AC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174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651FB-0777-E6BB-5DC7-8C53ECF10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312161-C37C-B4FB-E5F4-A079B68A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AFF5E-5C8D-1309-5D70-5209C559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377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E1C5B-5E35-9772-2026-36D8A1FF8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7F329-4BE1-7182-E83C-F97FE2CF1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8093E-F05E-87EB-1639-F703FDC27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BF9C5-D265-8512-287E-50125367F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810AE-E2CC-080D-424A-CAE80AC58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B241A-326C-A9C9-8088-0F237A5D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1530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D881-8A6F-F8C6-A5DA-C976A7E2B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ECEB8-203B-FA13-2ED8-93A13B19E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F46F7-8CFE-220B-CDA2-5F353AA82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01B75-54EF-3914-96F4-6DC142C6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99B07-96D8-AAA8-3C68-B6D0DAEFD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1BC579-CA88-94E5-3FCF-562419578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04255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35E63-95FA-E2F5-6971-CFF4A83DF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3A9B1-E00C-C095-B9DB-7605FF83D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7DB6D-CF12-97F7-3BBA-FDB2E563A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D874A-B9AE-48D7-9722-712EB12956AB}" type="datetimeFigureOut">
              <a:rPr lang="en-ID" smtClean="0"/>
              <a:t>08/05/2024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0A354-7294-26A7-E43D-CE397364C2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CFCC-EAC6-397D-3323-0CB7F463A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79190-26AC-45A8-A5C4-D7828A11025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282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0.svg"/><Relationship Id="rId7" Type="http://schemas.openxmlformats.org/officeDocument/2006/relationships/image" Target="../media/image8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FBA5571-0146-4547-408B-9D7570D86194}"/>
              </a:ext>
            </a:extLst>
          </p:cNvPr>
          <p:cNvSpPr/>
          <p:nvPr/>
        </p:nvSpPr>
        <p:spPr>
          <a:xfrm>
            <a:off x="6060646" y="2687113"/>
            <a:ext cx="4073954" cy="1483774"/>
          </a:xfrm>
          <a:prstGeom prst="rect">
            <a:avLst/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8B579D-785B-824C-4E7C-BD0D6085931E}"/>
              </a:ext>
            </a:extLst>
          </p:cNvPr>
          <p:cNvSpPr/>
          <p:nvPr/>
        </p:nvSpPr>
        <p:spPr>
          <a:xfrm>
            <a:off x="1826689" y="-840311"/>
            <a:ext cx="8538622" cy="853862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0691C5C-CBBD-FB4A-53E3-85DE592DD06E}"/>
              </a:ext>
            </a:extLst>
          </p:cNvPr>
          <p:cNvSpPr/>
          <p:nvPr/>
        </p:nvSpPr>
        <p:spPr>
          <a:xfrm>
            <a:off x="5470097" y="2687114"/>
            <a:ext cx="3377008" cy="1483775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>
            <a:outerShdw blurRad="127000" dist="63500" algn="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86F3054-6178-6F5A-88FB-417766356D81}"/>
              </a:ext>
            </a:extLst>
          </p:cNvPr>
          <p:cNvSpPr/>
          <p:nvPr/>
        </p:nvSpPr>
        <p:spPr>
          <a:xfrm>
            <a:off x="3174893" y="507893"/>
            <a:ext cx="5842214" cy="58422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3474AC7-9CB7-F779-294A-1B90013E0E38}"/>
              </a:ext>
            </a:extLst>
          </p:cNvPr>
          <p:cNvSpPr/>
          <p:nvPr/>
        </p:nvSpPr>
        <p:spPr>
          <a:xfrm>
            <a:off x="5336747" y="2687114"/>
            <a:ext cx="2059447" cy="1483775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>
            <a:outerShdw blurRad="127000" dist="63500" algn="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3760CA-D592-9C1A-EE49-A95C0F376C14}"/>
              </a:ext>
            </a:extLst>
          </p:cNvPr>
          <p:cNvSpPr/>
          <p:nvPr/>
        </p:nvSpPr>
        <p:spPr>
          <a:xfrm>
            <a:off x="4523096" y="1856096"/>
            <a:ext cx="3145808" cy="314580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srgbClr val="002060">
                <a:alpha val="8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535119-73CC-F389-888E-56D5DA4AE5E7}"/>
              </a:ext>
            </a:extLst>
          </p:cNvPr>
          <p:cNvSpPr/>
          <p:nvPr/>
        </p:nvSpPr>
        <p:spPr>
          <a:xfrm rot="10800000">
            <a:off x="5643348" y="2976351"/>
            <a:ext cx="905302" cy="905300"/>
          </a:xfrm>
          <a:custGeom>
            <a:avLst/>
            <a:gdLst>
              <a:gd name="connsiteX0" fmla="*/ -213 w 2569635"/>
              <a:gd name="connsiteY0" fmla="*/ -76 h 2569633"/>
              <a:gd name="connsiteX1" fmla="*/ 2569423 w 2569635"/>
              <a:gd name="connsiteY1" fmla="*/ 2569558 h 2569633"/>
              <a:gd name="connsiteX2" fmla="*/ 1927009 w 2569635"/>
              <a:gd name="connsiteY2" fmla="*/ 2569558 h 2569633"/>
              <a:gd name="connsiteX3" fmla="*/ -213 w 2569635"/>
              <a:gd name="connsiteY3" fmla="*/ 642336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-76"/>
                </a:moveTo>
                <a:cubicBezTo>
                  <a:pt x="1418955" y="-76"/>
                  <a:pt x="2569423" y="1150390"/>
                  <a:pt x="2569423" y="2569558"/>
                </a:cubicBezTo>
                <a:lnTo>
                  <a:pt x="1927009" y="2569558"/>
                </a:lnTo>
                <a:cubicBezTo>
                  <a:pt x="1927009" y="1505177"/>
                  <a:pt x="1064167" y="642336"/>
                  <a:pt x="-213" y="64233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44D361-5F75-5CCC-66C3-DDBA24C0483E}"/>
              </a:ext>
            </a:extLst>
          </p:cNvPr>
          <p:cNvSpPr/>
          <p:nvPr/>
        </p:nvSpPr>
        <p:spPr>
          <a:xfrm rot="10800000">
            <a:off x="5643349" y="2976350"/>
            <a:ext cx="905302" cy="905301"/>
          </a:xfrm>
          <a:custGeom>
            <a:avLst/>
            <a:gdLst>
              <a:gd name="connsiteX0" fmla="*/ 2569423 w 2569635"/>
              <a:gd name="connsiteY0" fmla="*/ -76 h 2569635"/>
              <a:gd name="connsiteX1" fmla="*/ -213 w 2569635"/>
              <a:gd name="connsiteY1" fmla="*/ 2569560 h 2569635"/>
              <a:gd name="connsiteX2" fmla="*/ -213 w 2569635"/>
              <a:gd name="connsiteY2" fmla="*/ 1927146 h 2569635"/>
              <a:gd name="connsiteX3" fmla="*/ 1927009 w 2569635"/>
              <a:gd name="connsiteY3" fmla="*/ -7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-76"/>
                </a:moveTo>
                <a:cubicBezTo>
                  <a:pt x="2569423" y="1419092"/>
                  <a:pt x="1418955" y="2569560"/>
                  <a:pt x="-213" y="2569560"/>
                </a:cubicBezTo>
                <a:lnTo>
                  <a:pt x="-213" y="1927146"/>
                </a:lnTo>
                <a:cubicBezTo>
                  <a:pt x="1064167" y="1927146"/>
                  <a:pt x="1927009" y="1064295"/>
                  <a:pt x="1927009" y="-7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1F75512-BAD9-3C2E-262E-1B1DDB2E0935}"/>
              </a:ext>
            </a:extLst>
          </p:cNvPr>
          <p:cNvSpPr/>
          <p:nvPr/>
        </p:nvSpPr>
        <p:spPr>
          <a:xfrm rot="10800000">
            <a:off x="5643349" y="2976350"/>
            <a:ext cx="905302" cy="905301"/>
          </a:xfrm>
          <a:custGeom>
            <a:avLst/>
            <a:gdLst>
              <a:gd name="connsiteX0" fmla="*/ 2569423 w 2569635"/>
              <a:gd name="connsiteY0" fmla="*/ 2569560 h 2569635"/>
              <a:gd name="connsiteX1" fmla="*/ -213 w 2569635"/>
              <a:gd name="connsiteY1" fmla="*/ -76 h 2569635"/>
              <a:gd name="connsiteX2" fmla="*/ 642201 w 2569635"/>
              <a:gd name="connsiteY2" fmla="*/ -76 h 2569635"/>
              <a:gd name="connsiteX3" fmla="*/ 2569423 w 2569635"/>
              <a:gd name="connsiteY3" fmla="*/ 192714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2569560"/>
                </a:moveTo>
                <a:cubicBezTo>
                  <a:pt x="1150255" y="2569560"/>
                  <a:pt x="-213" y="1419092"/>
                  <a:pt x="-213" y="-76"/>
                </a:cubicBezTo>
                <a:lnTo>
                  <a:pt x="642201" y="-76"/>
                </a:lnTo>
                <a:cubicBezTo>
                  <a:pt x="642201" y="1064295"/>
                  <a:pt x="1505042" y="1927146"/>
                  <a:pt x="2569423" y="1927146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F3AFA0-D467-B81B-260E-1C3E5876C2E0}"/>
              </a:ext>
            </a:extLst>
          </p:cNvPr>
          <p:cNvSpPr/>
          <p:nvPr/>
        </p:nvSpPr>
        <p:spPr>
          <a:xfrm rot="10800000">
            <a:off x="5643348" y="2976351"/>
            <a:ext cx="905302" cy="905300"/>
          </a:xfrm>
          <a:custGeom>
            <a:avLst/>
            <a:gdLst>
              <a:gd name="connsiteX0" fmla="*/ -213 w 2569635"/>
              <a:gd name="connsiteY0" fmla="*/ 2569558 h 2569633"/>
              <a:gd name="connsiteX1" fmla="*/ 2569423 w 2569635"/>
              <a:gd name="connsiteY1" fmla="*/ -76 h 2569633"/>
              <a:gd name="connsiteX2" fmla="*/ 2569423 w 2569635"/>
              <a:gd name="connsiteY2" fmla="*/ 642336 h 2569633"/>
              <a:gd name="connsiteX3" fmla="*/ 642201 w 2569635"/>
              <a:gd name="connsiteY3" fmla="*/ 2569558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2569558"/>
                </a:moveTo>
                <a:cubicBezTo>
                  <a:pt x="-213" y="1150390"/>
                  <a:pt x="1150255" y="-76"/>
                  <a:pt x="2569423" y="-76"/>
                </a:cubicBezTo>
                <a:lnTo>
                  <a:pt x="2569423" y="642336"/>
                </a:lnTo>
                <a:cubicBezTo>
                  <a:pt x="1505042" y="642336"/>
                  <a:pt x="642201" y="1505177"/>
                  <a:pt x="642201" y="2569558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round/>
          </a:ln>
          <a:effectLst/>
        </p:spPr>
        <p:txBody>
          <a:bodyPr rtlCol="0" anchor="ctr"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6B965A-B630-7DF7-8E81-23D63EA585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5281399" y="2629944"/>
            <a:ext cx="1629203" cy="159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16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97101B4-EFB4-F49D-F599-684A1FB126A9}"/>
              </a:ext>
            </a:extLst>
          </p:cNvPr>
          <p:cNvSpPr/>
          <p:nvPr/>
        </p:nvSpPr>
        <p:spPr>
          <a:xfrm rot="81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7073552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590" y="4030610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9" name="Graphic 8" descr="Books">
            <a:extLst>
              <a:ext uri="{FF2B5EF4-FFF2-40B4-BE49-F238E27FC236}">
                <a16:creationId xmlns:a16="http://schemas.microsoft.com/office/drawing/2014/main" id="{E9FA11BB-49FB-B5DE-7345-76474377C1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Juni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A240C6B-B9E9-8611-DD44-56AD887A414A}"/>
              </a:ext>
            </a:extLst>
          </p:cNvPr>
          <p:cNvGrpSpPr/>
          <p:nvPr/>
        </p:nvGrpSpPr>
        <p:grpSpPr>
          <a:xfrm>
            <a:off x="1073590" y="4030610"/>
            <a:ext cx="3162821" cy="1190997"/>
            <a:chOff x="1462044" y="1080703"/>
            <a:chExt cx="3162821" cy="119099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702C2F-92E9-3D85-BE34-DDC0F127889E}"/>
                </a:ext>
              </a:extLst>
            </p:cNvPr>
            <p:cNvSpPr txBox="1"/>
            <p:nvPr/>
          </p:nvSpPr>
          <p:spPr>
            <a:xfrm>
              <a:off x="1462044" y="1080703"/>
              <a:ext cx="2436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7C1B40-83C0-533E-1DCB-2314DA29F4F9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menggunakan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dataset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Kaggle. Data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tersebut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terdiri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10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kelas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yaitu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9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dan 1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sehat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259CC17-4677-2B52-6B62-446593310ED2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361AD-684D-04C2-84C8-34FA2BCAEA7E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14" name="!!logoundip">
            <a:extLst>
              <a:ext uri="{FF2B5EF4-FFF2-40B4-BE49-F238E27FC236}">
                <a16:creationId xmlns:a16="http://schemas.microsoft.com/office/drawing/2014/main" id="{A2031140-1AD8-29FD-7D7E-A338B806AD5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42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1990E3-A89E-11AE-E164-50A2F0A5C731}"/>
              </a:ext>
            </a:extLst>
          </p:cNvPr>
          <p:cNvSpPr/>
          <p:nvPr/>
        </p:nvSpPr>
        <p:spPr>
          <a:xfrm rot="189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18214332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590" y="4030610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A240C6B-B9E9-8611-DD44-56AD887A414A}"/>
              </a:ext>
            </a:extLst>
          </p:cNvPr>
          <p:cNvGrpSpPr/>
          <p:nvPr/>
        </p:nvGrpSpPr>
        <p:grpSpPr>
          <a:xfrm>
            <a:off x="1073590" y="4030610"/>
            <a:ext cx="3162821" cy="1190997"/>
            <a:chOff x="1462044" y="1080703"/>
            <a:chExt cx="3162821" cy="119099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702C2F-92E9-3D85-BE34-DDC0F127889E}"/>
                </a:ext>
              </a:extLst>
            </p:cNvPr>
            <p:cNvSpPr txBox="1"/>
            <p:nvPr/>
          </p:nvSpPr>
          <p:spPr>
            <a:xfrm>
              <a:off x="1462044" y="1080703"/>
              <a:ext cx="2436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7C1B40-83C0-533E-1DCB-2314DA29F4F9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menggunakan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dataset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Kaggle. Data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tersebut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terdiri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10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kelas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yaitu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9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dan 1 label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sehat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9" name="Graphic 8" descr="Books">
            <a:extLst>
              <a:ext uri="{FF2B5EF4-FFF2-40B4-BE49-F238E27FC236}">
                <a16:creationId xmlns:a16="http://schemas.microsoft.com/office/drawing/2014/main" id="{E9FA11BB-49FB-B5DE-7345-76474377C1A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23808" y="3020982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4E74E0A-C646-BC7E-CD5E-001411F90D8B}"/>
              </a:ext>
            </a:extLst>
          </p:cNvPr>
          <p:cNvGrpSpPr/>
          <p:nvPr/>
        </p:nvGrpSpPr>
        <p:grpSpPr>
          <a:xfrm>
            <a:off x="8675589" y="3020982"/>
            <a:ext cx="3162821" cy="1190997"/>
            <a:chOff x="1462044" y="1080703"/>
            <a:chExt cx="3162821" cy="119099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AB4AD99-5162-AAFB-DF9D-E542F8B1EEED}"/>
                </a:ext>
              </a:extLst>
            </p:cNvPr>
            <p:cNvSpPr txBox="1"/>
            <p:nvPr/>
          </p:nvSpPr>
          <p:spPr>
            <a:xfrm>
              <a:off x="1462044" y="1080703"/>
              <a:ext cx="2116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Alat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389819-FB0A-DBCD-C4FD-309EFA0C138C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Adapun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alat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diguna</a:t>
              </a:r>
              <a:r>
                <a:rPr lang="en-ID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k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pada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meliputi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laptop,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telepon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seluler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berbasis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android, dan Bahasa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pemrograman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python, Kotlin, dan java. 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pic>
        <p:nvPicPr>
          <p:cNvPr id="22" name="Graphic 21" descr="Lightbulb">
            <a:extLst>
              <a:ext uri="{FF2B5EF4-FFF2-40B4-BE49-F238E27FC236}">
                <a16:creationId xmlns:a16="http://schemas.microsoft.com/office/drawing/2014/main" id="{47F62529-B9B8-2256-926A-AA4A036C8C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C72B409E-CFA4-D4AE-B33B-E5D1B0876574}"/>
              </a:ext>
            </a:extLst>
          </p:cNvPr>
          <p:cNvSpPr/>
          <p:nvPr/>
        </p:nvSpPr>
        <p:spPr>
          <a:xfrm rot="10800000" flipH="1" flipV="1">
            <a:off x="7554379" y="6978962"/>
            <a:ext cx="4323424" cy="2436206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07393C-500D-52D5-4462-810702D5D032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4041D0-9298-CA55-9420-701FFC4C3A9D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1" name="!!logoundip">
            <a:extLst>
              <a:ext uri="{FF2B5EF4-FFF2-40B4-BE49-F238E27FC236}">
                <a16:creationId xmlns:a16="http://schemas.microsoft.com/office/drawing/2014/main" id="{659B3D12-05A8-D4EA-2619-7573CCC1B33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27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E1990E3-A89E-11AE-E164-50A2F0A5C731}"/>
              </a:ext>
            </a:extLst>
          </p:cNvPr>
          <p:cNvSpPr/>
          <p:nvPr/>
        </p:nvSpPr>
        <p:spPr>
          <a:xfrm rot="16200000" flipV="1">
            <a:off x="-420035" y="152911"/>
            <a:ext cx="6471703" cy="6560366"/>
          </a:xfrm>
          <a:prstGeom prst="roundRect">
            <a:avLst>
              <a:gd name="adj" fmla="val 5532"/>
            </a:avLst>
          </a:prstGeom>
          <a:solidFill>
            <a:srgbClr val="113054"/>
          </a:solidFill>
          <a:ln>
            <a:noFill/>
          </a:ln>
          <a:effectLst>
            <a:outerShdw blurRad="101600" dist="635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11CC75A-E03C-5A79-C0C0-331829CF5E41}"/>
              </a:ext>
            </a:extLst>
          </p:cNvPr>
          <p:cNvSpPr txBox="1"/>
          <p:nvPr/>
        </p:nvSpPr>
        <p:spPr>
          <a:xfrm>
            <a:off x="2107383" y="635781"/>
            <a:ext cx="1576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Diagram Alir </a:t>
            </a:r>
            <a:endParaRPr lang="en-ID" sz="1600" b="1" i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AC44C69-D28A-64C0-AE04-2B0C3F691514}"/>
              </a:ext>
            </a:extLst>
          </p:cNvPr>
          <p:cNvSpPr/>
          <p:nvPr/>
        </p:nvSpPr>
        <p:spPr>
          <a:xfrm rot="10800000" flipH="1">
            <a:off x="6096000" y="186612"/>
            <a:ext cx="5645323" cy="6471703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C2D7F2C-471E-AB55-A7D4-ABB66692B327}"/>
              </a:ext>
            </a:extLst>
          </p:cNvPr>
          <p:cNvGrpSpPr/>
          <p:nvPr/>
        </p:nvGrpSpPr>
        <p:grpSpPr>
          <a:xfrm>
            <a:off x="6830241" y="346339"/>
            <a:ext cx="4333875" cy="6165322"/>
            <a:chOff x="0" y="0"/>
            <a:chExt cx="4333912" cy="616532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F5D498C-C647-3A1F-BFD0-482235A4E07E}"/>
                </a:ext>
              </a:extLst>
            </p:cNvPr>
            <p:cNvGrpSpPr/>
            <p:nvPr/>
          </p:nvGrpSpPr>
          <p:grpSpPr>
            <a:xfrm>
              <a:off x="0" y="0"/>
              <a:ext cx="4329430" cy="6165322"/>
              <a:chOff x="0" y="0"/>
              <a:chExt cx="4329430" cy="6209778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C019EA00-EFE6-7C01-B95C-A72EAF2B70A1}"/>
                  </a:ext>
                </a:extLst>
              </p:cNvPr>
              <p:cNvGrpSpPr/>
              <p:nvPr/>
            </p:nvGrpSpPr>
            <p:grpSpPr>
              <a:xfrm>
                <a:off x="0" y="0"/>
                <a:ext cx="4329430" cy="6209778"/>
                <a:chOff x="0" y="0"/>
                <a:chExt cx="4329430" cy="6209778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27339EA2-9CF3-BC1E-D08B-2D5188EDF621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4329430" cy="6209778"/>
                  <a:chOff x="0" y="0"/>
                  <a:chExt cx="4329430" cy="6211785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918D4721-B600-33B3-A15B-1C2B75CB393E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0"/>
                    <a:ext cx="4329430" cy="3153650"/>
                    <a:chOff x="0" y="0"/>
                    <a:chExt cx="4329430" cy="3153913"/>
                  </a:xfrm>
                </p:grpSpPr>
                <p:grpSp>
                  <p:nvGrpSpPr>
                    <p:cNvPr id="61" name="Group 60">
                      <a:extLst>
                        <a:ext uri="{FF2B5EF4-FFF2-40B4-BE49-F238E27FC236}">
                          <a16:creationId xmlns:a16="http://schemas.microsoft.com/office/drawing/2014/main" id="{08B03F39-F243-22EB-4C40-21B70F3E76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634868"/>
                      <a:ext cx="4329430" cy="2519045"/>
                      <a:chOff x="0" y="0"/>
                      <a:chExt cx="4329546" cy="2519045"/>
                    </a:xfrm>
                  </p:grpSpPr>
                  <p:sp>
                    <p:nvSpPr>
                      <p:cNvPr id="64" name="Parallelogram 63">
                        <a:extLst>
                          <a:ext uri="{FF2B5EF4-FFF2-40B4-BE49-F238E27FC236}">
                            <a16:creationId xmlns:a16="http://schemas.microsoft.com/office/drawing/2014/main" id="{52B79D15-EC4E-1DA0-1D71-8C10869E3D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53440" y="0"/>
                        <a:ext cx="2611582" cy="324000"/>
                      </a:xfrm>
                      <a:prstGeom prst="parallelogram">
                        <a:avLst/>
                      </a:prstGeom>
                      <a:noFill/>
                      <a:ln w="9525" cap="flat" cmpd="sng" algn="ctr">
                        <a:solidFill>
                          <a:schemeClr val="dk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ID" sz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Dataset Citra </a:t>
                        </a:r>
                        <a:r>
                          <a:rPr lang="en-ID" sz="1200" dirty="0" err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daun</a:t>
                        </a:r>
                        <a:r>
                          <a:rPr lang="en-ID" sz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 </a:t>
                        </a:r>
                        <a:r>
                          <a:rPr lang="en-ID" sz="1200" dirty="0" err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tomat</a:t>
                        </a:r>
                        <a:endParaRPr lang="en-ID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endParaRPr>
                      </a:p>
                      <a:p>
                        <a:pPr algn="ctr"/>
                        <a:r>
                          <a:rPr lang="en-ID" sz="12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 </a:t>
                        </a:r>
                      </a:p>
                    </p:txBody>
                  </p:sp>
                  <p:sp>
                    <p:nvSpPr>
                      <p:cNvPr id="65" name="Rectangle 64">
                        <a:extLst>
                          <a:ext uri="{FF2B5EF4-FFF2-40B4-BE49-F238E27FC236}">
                            <a16:creationId xmlns:a16="http://schemas.microsoft.com/office/drawing/2014/main" id="{5CFD4F50-0938-8001-3966-AA24399C46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0" y="495300"/>
                        <a:ext cx="4329430" cy="323850"/>
                      </a:xfrm>
                      <a:prstGeom prst="rect">
                        <a:avLst/>
                      </a:prstGeom>
                      <a:noFill/>
                      <a:ln w="9525" cap="flat" cmpd="sng" algn="ctr">
                        <a:solidFill>
                          <a:schemeClr val="dk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ID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Preprocessing</a:t>
                        </a:r>
                        <a:r>
                          <a:rPr lang="en-ID" sz="120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 citra</a:t>
                        </a:r>
                      </a:p>
                    </p:txBody>
                  </p:sp>
                  <p:sp>
                    <p:nvSpPr>
                      <p:cNvPr id="66" name="Rectangle 65">
                        <a:extLst>
                          <a:ext uri="{FF2B5EF4-FFF2-40B4-BE49-F238E27FC236}">
                            <a16:creationId xmlns:a16="http://schemas.microsoft.com/office/drawing/2014/main" id="{5E0F0E85-268C-80FB-747C-367A18C54B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0" y="998220"/>
                        <a:ext cx="4329430" cy="323850"/>
                      </a:xfrm>
                      <a:prstGeom prst="rect">
                        <a:avLst/>
                      </a:prstGeom>
                      <a:noFill/>
                      <a:ln w="9525" cap="flat" cmpd="sng" algn="ctr">
                        <a:solidFill>
                          <a:schemeClr val="dk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ID" sz="120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Pembuatan Model CNN</a:t>
                        </a:r>
                      </a:p>
                    </p:txBody>
                  </p:sp>
                  <p:sp>
                    <p:nvSpPr>
                      <p:cNvPr id="67" name="Rectangle 66">
                        <a:extLst>
                          <a:ext uri="{FF2B5EF4-FFF2-40B4-BE49-F238E27FC236}">
                            <a16:creationId xmlns:a16="http://schemas.microsoft.com/office/drawing/2014/main" id="{73486A27-1126-32B5-F402-ADB7F415A5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0" y="1508760"/>
                        <a:ext cx="4329430" cy="323850"/>
                      </a:xfrm>
                      <a:prstGeom prst="rect">
                        <a:avLst/>
                      </a:prstGeom>
                      <a:noFill/>
                      <a:ln w="9525" cap="flat" cmpd="sng" algn="ctr">
                        <a:solidFill>
                          <a:schemeClr val="dk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ID" sz="12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Convolutional Layer</a:t>
                        </a:r>
                        <a:endParaRPr lang="en-ID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endParaRPr>
                      </a:p>
                    </p:txBody>
                  </p:sp>
                  <p:sp>
                    <p:nvSpPr>
                      <p:cNvPr id="68" name="Rectangle 67">
                        <a:extLst>
                          <a:ext uri="{FF2B5EF4-FFF2-40B4-BE49-F238E27FC236}">
                            <a16:creationId xmlns:a16="http://schemas.microsoft.com/office/drawing/2014/main" id="{8ABEED77-891B-1FB9-70A7-C38DCDDEEC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0" y="2011680"/>
                        <a:ext cx="4329546" cy="324000"/>
                      </a:xfrm>
                      <a:prstGeom prst="rect">
                        <a:avLst/>
                      </a:prstGeom>
                      <a:noFill/>
                      <a:ln w="9525" cap="flat" cmpd="sng" algn="ctr">
                        <a:solidFill>
                          <a:schemeClr val="dk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ID" sz="120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</a:rPr>
                          <a:t>Fungsi Aktivasi</a:t>
                        </a:r>
                      </a:p>
                    </p:txBody>
                  </p:sp>
                  <p:cxnSp>
                    <p:nvCxnSpPr>
                      <p:cNvPr id="69" name="Straight Arrow Connector 68">
                        <a:extLst>
                          <a:ext uri="{FF2B5EF4-FFF2-40B4-BE49-F238E27FC236}">
                            <a16:creationId xmlns:a16="http://schemas.microsoft.com/office/drawing/2014/main" id="{312B4130-5A79-2041-0B14-C19C532E917F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9320" y="320040"/>
                        <a:ext cx="0" cy="17970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0" name="Straight Arrow Connector 69">
                        <a:extLst>
                          <a:ext uri="{FF2B5EF4-FFF2-40B4-BE49-F238E27FC236}">
                            <a16:creationId xmlns:a16="http://schemas.microsoft.com/office/drawing/2014/main" id="{EB217E4D-E2D9-CD3C-025E-2EB7EC20409E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9320" y="822960"/>
                        <a:ext cx="0" cy="17970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1" name="Straight Arrow Connector 70">
                        <a:extLst>
                          <a:ext uri="{FF2B5EF4-FFF2-40B4-BE49-F238E27FC236}">
                            <a16:creationId xmlns:a16="http://schemas.microsoft.com/office/drawing/2014/main" id="{7106BF22-97E8-AC68-528F-41B836162977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9320" y="1325880"/>
                        <a:ext cx="0" cy="17970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2" name="Straight Arrow Connector 71">
                        <a:extLst>
                          <a:ext uri="{FF2B5EF4-FFF2-40B4-BE49-F238E27FC236}">
                            <a16:creationId xmlns:a16="http://schemas.microsoft.com/office/drawing/2014/main" id="{B5B8C813-B5C8-F9B7-6BF5-8946E470DF80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9320" y="1836420"/>
                        <a:ext cx="0" cy="17970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73" name="Straight Arrow Connector 72">
                        <a:extLst>
                          <a:ext uri="{FF2B5EF4-FFF2-40B4-BE49-F238E27FC236}">
                            <a16:creationId xmlns:a16="http://schemas.microsoft.com/office/drawing/2014/main" id="{8F8BDB39-CED4-A874-C575-B7F59BFA7F02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9320" y="2339340"/>
                        <a:ext cx="0" cy="17970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</p:grpSp>
                <p:sp>
                  <p:nvSpPr>
                    <p:cNvPr id="62" name="Oval 61">
                      <a:extLst>
                        <a:ext uri="{FF2B5EF4-FFF2-40B4-BE49-F238E27FC236}">
                          <a16:creationId xmlns:a16="http://schemas.microsoft.com/office/drawing/2014/main" id="{02956CB2-4D5F-C440-CA35-2E2B4FFB8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1533" y="0"/>
                      <a:ext cx="1168924" cy="452486"/>
                    </a:xfrm>
                    <a:prstGeom prst="ellipse">
                      <a:avLst/>
                    </a:prstGeom>
                    <a:noFill/>
                    <a:ln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Mulai</a:t>
                      </a:r>
                    </a:p>
                  </p:txBody>
                </p:sp>
                <p:cxnSp>
                  <p:nvCxnSpPr>
                    <p:cNvPr id="63" name="Straight Arrow Connector 62">
                      <a:extLst>
                        <a:ext uri="{FF2B5EF4-FFF2-40B4-BE49-F238E27FC236}">
                          <a16:creationId xmlns:a16="http://schemas.microsoft.com/office/drawing/2014/main" id="{E8952EF3-1679-D560-D557-91BD29CEC53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99" y="454831"/>
                      <a:ext cx="0" cy="17970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1DF54ABC-8BAE-0A24-02C0-6D3AD4351CF0}"/>
                      </a:ext>
                    </a:extLst>
                  </p:cNvPr>
                  <p:cNvSpPr/>
                  <p:nvPr/>
                </p:nvSpPr>
                <p:spPr>
                  <a:xfrm>
                    <a:off x="1609646" y="5759337"/>
                    <a:ext cx="1168924" cy="452448"/>
                  </a:xfrm>
                  <a:prstGeom prst="ellipse">
                    <a:avLst/>
                  </a:prstGeom>
                  <a:noFill/>
                  <a:ln w="9525" cap="flat" cmpd="sng" algn="ctr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en-ID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Selesai</a:t>
                    </a:r>
                  </a:p>
                </p:txBody>
              </p:sp>
            </p:grpSp>
            <p:sp>
              <p:nvSpPr>
                <p:cNvPr id="46" name="Rectangle 1">
                  <a:extLst>
                    <a:ext uri="{FF2B5EF4-FFF2-40B4-BE49-F238E27FC236}">
                      <a16:creationId xmlns:a16="http://schemas.microsoft.com/office/drawing/2014/main" id="{144AFC34-5310-D557-5CB3-06E72CD81366}"/>
                    </a:ext>
                  </a:extLst>
                </p:cNvPr>
                <p:cNvSpPr/>
                <p:nvPr/>
              </p:nvSpPr>
              <p:spPr>
                <a:xfrm>
                  <a:off x="460978" y="5214517"/>
                  <a:ext cx="3445510" cy="370294"/>
                </a:xfrm>
                <a:prstGeom prst="parallelogram">
                  <a:avLst/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Hasil deteksi penyakit tanaman tomat</a:t>
                  </a:r>
                </a:p>
              </p:txBody>
            </p:sp>
          </p:grp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66A4C034-DFB4-069F-776D-8848FFFC8D21}"/>
                  </a:ext>
                </a:extLst>
              </p:cNvPr>
              <p:cNvCxnSpPr/>
              <p:nvPr/>
            </p:nvCxnSpPr>
            <p:spPr>
              <a:xfrm>
                <a:off x="2192167" y="5584801"/>
                <a:ext cx="0" cy="17907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14E74D1-6B39-6AA0-6B63-226F69C4B040}"/>
                </a:ext>
              </a:extLst>
            </p:cNvPr>
            <p:cNvSpPr/>
            <p:nvPr/>
          </p:nvSpPr>
          <p:spPr>
            <a:xfrm>
              <a:off x="4482" y="3142129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 i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Pooling Layer</a:t>
              </a:r>
              <a:endParaRPr lang="en-ID" sz="12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3BB473F-0F3F-E4FC-0E5A-0F4AFABC1E23}"/>
                </a:ext>
              </a:extLst>
            </p:cNvPr>
            <p:cNvCxnSpPr/>
            <p:nvPr/>
          </p:nvCxnSpPr>
          <p:spPr>
            <a:xfrm>
              <a:off x="2182906" y="3469341"/>
              <a:ext cx="0" cy="1791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4BAD9FC-D4E2-30F4-EB22-9A1175557AC7}"/>
                </a:ext>
              </a:extLst>
            </p:cNvPr>
            <p:cNvSpPr/>
            <p:nvPr/>
          </p:nvSpPr>
          <p:spPr>
            <a:xfrm>
              <a:off x="4482" y="3657600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Pelatihan dan pengujian model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B407449-4098-C8A7-9091-E6FC91FC91C4}"/>
                </a:ext>
              </a:extLst>
            </p:cNvPr>
            <p:cNvCxnSpPr/>
            <p:nvPr/>
          </p:nvCxnSpPr>
          <p:spPr>
            <a:xfrm>
              <a:off x="2182906" y="3984812"/>
              <a:ext cx="0" cy="1790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F4E5B2C-ADC5-E753-7984-5B6639F7F3A5}"/>
                </a:ext>
              </a:extLst>
            </p:cNvPr>
            <p:cNvSpPr/>
            <p:nvPr/>
          </p:nvSpPr>
          <p:spPr>
            <a:xfrm>
              <a:off x="4482" y="4164106"/>
              <a:ext cx="4329430" cy="32297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Pengintegrasian model ke dalam aplikasi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EB45BA5-63BB-83DB-D947-DE08692E7C77}"/>
                </a:ext>
              </a:extLst>
            </p:cNvPr>
            <p:cNvCxnSpPr/>
            <p:nvPr/>
          </p:nvCxnSpPr>
          <p:spPr>
            <a:xfrm>
              <a:off x="2187388" y="4486835"/>
              <a:ext cx="0" cy="1790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183593B-9742-BDBD-2C0A-06B49821EA14}"/>
                </a:ext>
              </a:extLst>
            </p:cNvPr>
            <p:cNvSpPr/>
            <p:nvPr/>
          </p:nvSpPr>
          <p:spPr>
            <a:xfrm>
              <a:off x="0" y="4666129"/>
              <a:ext cx="4329430" cy="322580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ID" sz="120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Pengujian aplikasi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27F42E1C-54E2-897B-7D0B-7ADDD509E5D6}"/>
                </a:ext>
              </a:extLst>
            </p:cNvPr>
            <p:cNvCxnSpPr/>
            <p:nvPr/>
          </p:nvCxnSpPr>
          <p:spPr>
            <a:xfrm>
              <a:off x="2182906" y="4993341"/>
              <a:ext cx="0" cy="1791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9DCE81-30B9-EBF5-B5E7-B29371FCC5DD}"/>
              </a:ext>
            </a:extLst>
          </p:cNvPr>
          <p:cNvGrpSpPr/>
          <p:nvPr/>
        </p:nvGrpSpPr>
        <p:grpSpPr>
          <a:xfrm>
            <a:off x="560298" y="1401346"/>
            <a:ext cx="4329430" cy="4146548"/>
            <a:chOff x="0" y="0"/>
            <a:chExt cx="4329430" cy="4146548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52CDF07B-F028-1546-77EA-AE10E630D9A0}"/>
                </a:ext>
              </a:extLst>
            </p:cNvPr>
            <p:cNvGrpSpPr/>
            <p:nvPr/>
          </p:nvGrpSpPr>
          <p:grpSpPr>
            <a:xfrm>
              <a:off x="0" y="0"/>
              <a:ext cx="4329430" cy="4146548"/>
              <a:chOff x="0" y="0"/>
              <a:chExt cx="4329430" cy="4146548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14B69EA7-F5CD-EE19-A52B-EAD782C66DD2}"/>
                  </a:ext>
                </a:extLst>
              </p:cNvPr>
              <p:cNvGrpSpPr/>
              <p:nvPr/>
            </p:nvGrpSpPr>
            <p:grpSpPr>
              <a:xfrm>
                <a:off x="0" y="0"/>
                <a:ext cx="4329430" cy="4146548"/>
                <a:chOff x="0" y="0"/>
                <a:chExt cx="4329430" cy="4147888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B296FC9E-8E75-7B22-2875-6CA1BE1CD5C8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4329430" cy="3153645"/>
                  <a:chOff x="0" y="0"/>
                  <a:chExt cx="4329430" cy="3153913"/>
                </a:xfrm>
              </p:grpSpPr>
              <p:grpSp>
                <p:nvGrpSpPr>
                  <p:cNvPr id="82" name="Group 81">
                    <a:extLst>
                      <a:ext uri="{FF2B5EF4-FFF2-40B4-BE49-F238E27FC236}">
                        <a16:creationId xmlns:a16="http://schemas.microsoft.com/office/drawing/2014/main" id="{28055C45-2925-A9DF-CFBC-604BB93D6B47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34868"/>
                    <a:ext cx="4329430" cy="2519045"/>
                    <a:chOff x="0" y="0"/>
                    <a:chExt cx="4329546" cy="2519045"/>
                  </a:xfrm>
                </p:grpSpPr>
                <p:sp>
                  <p:nvSpPr>
                    <p:cNvPr id="85" name="Parallelogram 84">
                      <a:extLst>
                        <a:ext uri="{FF2B5EF4-FFF2-40B4-BE49-F238E27FC236}">
                          <a16:creationId xmlns:a16="http://schemas.microsoft.com/office/drawing/2014/main" id="{C4B7C378-2256-B69F-B015-F19A52B69B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3440" y="0"/>
                      <a:ext cx="2611582" cy="324000"/>
                    </a:xfrm>
                    <a:prstGeom prst="parallelogram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Dataset Citra </a:t>
                      </a:r>
                      <a:r>
                        <a:rPr lang="en-ID" sz="12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daun</a:t>
                      </a:r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</a:t>
                      </a:r>
                      <a:r>
                        <a:rPr lang="en-ID" sz="12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tomat</a:t>
                      </a:r>
                      <a:endParaRPr lang="en-ID" sz="12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D" sz="12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 </a:t>
                      </a:r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91ABF4C5-4D2C-9AB9-8B5B-FA86297FF1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49530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Pengolahan Data</a:t>
                      </a:r>
                    </a:p>
                  </p:txBody>
                </p:sp>
                <p:sp>
                  <p:nvSpPr>
                    <p:cNvPr id="87" name="Rectangle 86">
                      <a:extLst>
                        <a:ext uri="{FF2B5EF4-FFF2-40B4-BE49-F238E27FC236}">
                          <a16:creationId xmlns:a16="http://schemas.microsoft.com/office/drawing/2014/main" id="{96DA03B0-D568-93EA-3E62-1F50436A9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99822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Pembuatan model </a:t>
                      </a:r>
                      <a:r>
                        <a:rPr lang="en-ID" sz="1200" i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CNN</a:t>
                      </a:r>
                      <a:endParaRPr lang="en-ID" sz="12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88" name="Rectangle 87">
                      <a:extLst>
                        <a:ext uri="{FF2B5EF4-FFF2-40B4-BE49-F238E27FC236}">
                          <a16:creationId xmlns:a16="http://schemas.microsoft.com/office/drawing/2014/main" id="{FF3BA2C7-B48F-D6C5-A094-9407D0514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1508760"/>
                      <a:ext cx="4329430" cy="32385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Pengujian Model</a:t>
                      </a:r>
                    </a:p>
                  </p:txBody>
                </p:sp>
                <p:sp>
                  <p:nvSpPr>
                    <p:cNvPr id="89" name="Rectangle 88">
                      <a:extLst>
                        <a:ext uri="{FF2B5EF4-FFF2-40B4-BE49-F238E27FC236}">
                          <a16:creationId xmlns:a16="http://schemas.microsoft.com/office/drawing/2014/main" id="{05A261C2-67C6-D745-2FBE-14D9E66A12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2011680"/>
                      <a:ext cx="4329546" cy="324000"/>
                    </a:xfrm>
                    <a:prstGeom prst="rect">
                      <a:avLst/>
                    </a:prstGeom>
                    <a:noFill/>
                    <a:ln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dk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r>
                        <a:rPr lang="en-ID" sz="12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Pengintegrasian model ke dalam aplikasi berbasis android</a:t>
                      </a:r>
                    </a:p>
                  </p:txBody>
                </p:sp>
                <p:cxnSp>
                  <p:nvCxnSpPr>
                    <p:cNvPr id="90" name="Straight Arrow Connector 89">
                      <a:extLst>
                        <a:ext uri="{FF2B5EF4-FFF2-40B4-BE49-F238E27FC236}">
                          <a16:creationId xmlns:a16="http://schemas.microsoft.com/office/drawing/2014/main" id="{AF9DA3AA-16C4-B350-4D9C-915A0483731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32004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507A0B2D-2902-56ED-2310-5A671BEBE50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82296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2" name="Straight Arrow Connector 91">
                      <a:extLst>
                        <a:ext uri="{FF2B5EF4-FFF2-40B4-BE49-F238E27FC236}">
                          <a16:creationId xmlns:a16="http://schemas.microsoft.com/office/drawing/2014/main" id="{CC012850-9F42-F4E6-CA0C-78F5330034E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132588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3" name="Straight Arrow Connector 92">
                      <a:extLst>
                        <a:ext uri="{FF2B5EF4-FFF2-40B4-BE49-F238E27FC236}">
                          <a16:creationId xmlns:a16="http://schemas.microsoft.com/office/drawing/2014/main" id="{DEBA0908-18C0-DA3F-C9A8-5B9BD2A45B1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183642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Arrow Connector 93">
                      <a:extLst>
                        <a:ext uri="{FF2B5EF4-FFF2-40B4-BE49-F238E27FC236}">
                          <a16:creationId xmlns:a16="http://schemas.microsoft.com/office/drawing/2014/main" id="{56B69285-051F-006C-55D5-3702313747C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9320" y="2339340"/>
                      <a:ext cx="0" cy="179705"/>
                    </a:xfrm>
                    <a:prstGeom prst="straightConnector1">
                      <a:avLst/>
                    </a:prstGeom>
                    <a:ln>
                      <a:solidFill>
                        <a:schemeClr val="bg1"/>
                      </a:solidFill>
                      <a:tailEnd type="triangle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0B8DF994-2236-DD37-0794-1A78B92ABA28}"/>
                      </a:ext>
                    </a:extLst>
                  </p:cNvPr>
                  <p:cNvSpPr/>
                  <p:nvPr/>
                </p:nvSpPr>
                <p:spPr>
                  <a:xfrm>
                    <a:off x="1581533" y="0"/>
                    <a:ext cx="1168924" cy="452486"/>
                  </a:xfrm>
                  <a:prstGeom prst="ellipse">
                    <a:avLst/>
                  </a:prstGeom>
                  <a:noFill/>
                  <a:ln w="9525" cap="flat" cmpd="sng" algn="ctr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en-ID" sz="12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Mulai</a:t>
                    </a:r>
                  </a:p>
                </p:txBody>
              </p:sp>
              <p:cxnSp>
                <p:nvCxnSpPr>
                  <p:cNvPr id="84" name="Straight Arrow Connector 83">
                    <a:extLst>
                      <a:ext uri="{FF2B5EF4-FFF2-40B4-BE49-F238E27FC236}">
                        <a16:creationId xmlns:a16="http://schemas.microsoft.com/office/drawing/2014/main" id="{1B0AA1E0-D36D-B7FD-F559-DB17EC5F0E2D}"/>
                      </a:ext>
                    </a:extLst>
                  </p:cNvPr>
                  <p:cNvCxnSpPr/>
                  <p:nvPr/>
                </p:nvCxnSpPr>
                <p:spPr>
                  <a:xfrm>
                    <a:off x="2179399" y="454831"/>
                    <a:ext cx="0" cy="179705"/>
                  </a:xfrm>
                  <a:prstGeom prst="straightConnector1">
                    <a:avLst/>
                  </a:prstGeom>
                  <a:ln>
                    <a:solidFill>
                      <a:schemeClr val="bg1"/>
                    </a:solidFill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3FADCE0E-87A5-1454-50AC-3B2FBCEC9F68}"/>
                    </a:ext>
                  </a:extLst>
                </p:cNvPr>
                <p:cNvSpPr/>
                <p:nvPr/>
              </p:nvSpPr>
              <p:spPr>
                <a:xfrm>
                  <a:off x="1609646" y="3695440"/>
                  <a:ext cx="1168924" cy="452448"/>
                </a:xfrm>
                <a:prstGeom prst="ellipse">
                  <a:avLst/>
                </a:prstGeom>
                <a:noFill/>
                <a:ln w="952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ID" sz="1200">
                      <a:solidFill>
                        <a:schemeClr val="bg1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rPr>
                    <a:t>Selesai</a:t>
                  </a:r>
                </a:p>
              </p:txBody>
            </p:sp>
          </p:grpSp>
          <p:sp>
            <p:nvSpPr>
              <p:cNvPr id="79" name="Rectangle 1">
                <a:extLst>
                  <a:ext uri="{FF2B5EF4-FFF2-40B4-BE49-F238E27FC236}">
                    <a16:creationId xmlns:a16="http://schemas.microsoft.com/office/drawing/2014/main" id="{DEBE04BD-CA8E-7E04-27BC-12191E5F0C30}"/>
                  </a:ext>
                </a:extLst>
              </p:cNvPr>
              <p:cNvSpPr/>
              <p:nvPr/>
            </p:nvSpPr>
            <p:spPr>
              <a:xfrm>
                <a:off x="460978" y="3151279"/>
                <a:ext cx="3445510" cy="370294"/>
              </a:xfrm>
              <a:prstGeom prst="parallelogram">
                <a:avLst/>
              </a:prstGeom>
              <a:noFill/>
              <a:ln w="952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Hasil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prediksi</a:t>
                </a:r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penyakit</a:t>
                </a:r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tanaman</a:t>
                </a:r>
                <a:r>
                  <a:rPr lang="en-ID" sz="1200" dirty="0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ID" sz="1200" dirty="0" err="1">
                    <a:solidFill>
                      <a:schemeClr val="bg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tomat</a:t>
                </a:r>
                <a:endParaRPr lang="en-ID" sz="12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FCB2F28A-C4FE-D4F5-A165-BBF0C2FCAD10}"/>
                </a:ext>
              </a:extLst>
            </p:cNvPr>
            <p:cNvCxnSpPr/>
            <p:nvPr/>
          </p:nvCxnSpPr>
          <p:spPr>
            <a:xfrm>
              <a:off x="2192167" y="3521573"/>
              <a:ext cx="0" cy="17907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9415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882EACE-D824-5F6B-B454-1215F3F9AD21}"/>
              </a:ext>
            </a:extLst>
          </p:cNvPr>
          <p:cNvSpPr txBox="1"/>
          <p:nvPr/>
        </p:nvSpPr>
        <p:spPr>
          <a:xfrm>
            <a:off x="2087127" y="1293907"/>
            <a:ext cx="82062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dilaksanakan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bulan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maret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dimulai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dari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perancangan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model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hingga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penyusunan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laporan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pada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bulan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ID" sz="1200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982B9A9-09AF-C5AD-FD49-1003F39B7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399477"/>
              </p:ext>
            </p:extLst>
          </p:nvPr>
        </p:nvGraphicFramePr>
        <p:xfrm>
          <a:off x="2189667" y="2036719"/>
          <a:ext cx="8103729" cy="3420984"/>
        </p:xfrm>
        <a:graphic>
          <a:graphicData uri="http://schemas.openxmlformats.org/drawingml/2006/table">
            <a:tbl>
              <a:tblPr firstRow="1" firstCol="1" bandRow="1"/>
              <a:tblGrid>
                <a:gridCol w="488341">
                  <a:extLst>
                    <a:ext uri="{9D8B030D-6E8A-4147-A177-3AD203B41FA5}">
                      <a16:colId xmlns:a16="http://schemas.microsoft.com/office/drawing/2014/main" val="503502026"/>
                    </a:ext>
                  </a:extLst>
                </a:gridCol>
                <a:gridCol w="1849362">
                  <a:extLst>
                    <a:ext uri="{9D8B030D-6E8A-4147-A177-3AD203B41FA5}">
                      <a16:colId xmlns:a16="http://schemas.microsoft.com/office/drawing/2014/main" val="1234620598"/>
                    </a:ext>
                  </a:extLst>
                </a:gridCol>
                <a:gridCol w="394290">
                  <a:extLst>
                    <a:ext uri="{9D8B030D-6E8A-4147-A177-3AD203B41FA5}">
                      <a16:colId xmlns:a16="http://schemas.microsoft.com/office/drawing/2014/main" val="2084794192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770795439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3415766384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2677998982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3799292993"/>
                    </a:ext>
                  </a:extLst>
                </a:gridCol>
                <a:gridCol w="328273">
                  <a:extLst>
                    <a:ext uri="{9D8B030D-6E8A-4147-A177-3AD203B41FA5}">
                      <a16:colId xmlns:a16="http://schemas.microsoft.com/office/drawing/2014/main" val="2832425734"/>
                    </a:ext>
                  </a:extLst>
                </a:gridCol>
                <a:gridCol w="394290">
                  <a:extLst>
                    <a:ext uri="{9D8B030D-6E8A-4147-A177-3AD203B41FA5}">
                      <a16:colId xmlns:a16="http://schemas.microsoft.com/office/drawing/2014/main" val="322586624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907116431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1208784147"/>
                    </a:ext>
                  </a:extLst>
                </a:gridCol>
                <a:gridCol w="339125">
                  <a:extLst>
                    <a:ext uri="{9D8B030D-6E8A-4147-A177-3AD203B41FA5}">
                      <a16:colId xmlns:a16="http://schemas.microsoft.com/office/drawing/2014/main" val="1301442320"/>
                    </a:ext>
                  </a:extLst>
                </a:gridCol>
                <a:gridCol w="328273">
                  <a:extLst>
                    <a:ext uri="{9D8B030D-6E8A-4147-A177-3AD203B41FA5}">
                      <a16:colId xmlns:a16="http://schemas.microsoft.com/office/drawing/2014/main" val="2477091224"/>
                    </a:ext>
                  </a:extLst>
                </a:gridCol>
                <a:gridCol w="394290">
                  <a:extLst>
                    <a:ext uri="{9D8B030D-6E8A-4147-A177-3AD203B41FA5}">
                      <a16:colId xmlns:a16="http://schemas.microsoft.com/office/drawing/2014/main" val="2067167629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1211348209"/>
                    </a:ext>
                  </a:extLst>
                </a:gridCol>
                <a:gridCol w="406045">
                  <a:extLst>
                    <a:ext uri="{9D8B030D-6E8A-4147-A177-3AD203B41FA5}">
                      <a16:colId xmlns:a16="http://schemas.microsoft.com/office/drawing/2014/main" val="3912246731"/>
                    </a:ext>
                  </a:extLst>
                </a:gridCol>
                <a:gridCol w="339125">
                  <a:extLst>
                    <a:ext uri="{9D8B030D-6E8A-4147-A177-3AD203B41FA5}">
                      <a16:colId xmlns:a16="http://schemas.microsoft.com/office/drawing/2014/main" val="542691230"/>
                    </a:ext>
                  </a:extLst>
                </a:gridCol>
              </a:tblGrid>
              <a:tr h="356075">
                <a:tc row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Kegiatan</a:t>
                      </a:r>
                      <a:endParaRPr lang="en-ID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1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Tahun 2024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309084"/>
                  </a:ext>
                </a:extLst>
              </a:tr>
              <a:tr h="356075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Maret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Mei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671" marR="95671" marT="47835" marB="4783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859305"/>
                  </a:ext>
                </a:extLst>
              </a:tr>
              <a:tr h="492904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III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3197268"/>
                  </a:ext>
                </a:extLst>
              </a:tr>
              <a:tr h="239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Studi</a:t>
                      </a:r>
                      <a:r>
                        <a:rPr lang="en-ID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D" sz="15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</a:t>
                      </a:r>
                      <a:endParaRPr lang="en-ID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707951"/>
                  </a:ext>
                </a:extLst>
              </a:tr>
              <a:tr h="492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Perancangan Model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6856848"/>
                  </a:ext>
                </a:extLst>
              </a:tr>
              <a:tr h="239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Pembuatan Model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6324178"/>
                  </a:ext>
                </a:extLst>
              </a:tr>
              <a:tr h="239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Pengujian Model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161866"/>
                  </a:ext>
                </a:extLst>
              </a:tr>
              <a:tr h="492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Pengintegrasian Model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3792171"/>
                  </a:ext>
                </a:extLst>
              </a:tr>
              <a:tr h="49290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Penyusunan Laporan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ID" sz="1500" dirty="0">
                          <a:solidFill>
                            <a:srgbClr val="000000"/>
                          </a:solidFill>
                          <a:effectLst/>
                          <a:highlight>
                            <a:srgbClr val="BFBFBF"/>
                          </a:highlight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D" sz="1600" dirty="0">
                        <a:effectLst/>
                        <a:highlight>
                          <a:srgbClr val="BFBFBF"/>
                        </a:highligh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916" marR="8991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462974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7005574-AD84-AD68-96F1-519E1F74AFE2}"/>
              </a:ext>
            </a:extLst>
          </p:cNvPr>
          <p:cNvSpPr/>
          <p:nvPr/>
        </p:nvSpPr>
        <p:spPr>
          <a:xfrm rot="16200000" flipV="1">
            <a:off x="-2589662" y="2589663"/>
            <a:ext cx="6858000" cy="1678674"/>
          </a:xfrm>
          <a:prstGeom prst="roundRect">
            <a:avLst>
              <a:gd name="adj" fmla="val 0"/>
            </a:avLst>
          </a:prstGeom>
          <a:solidFill>
            <a:srgbClr val="113054"/>
          </a:solidFill>
          <a:ln>
            <a:noFill/>
          </a:ln>
          <a:effectLst>
            <a:outerShdw blurRad="114300" dist="596900" sx="71000" sy="71000" algn="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01E584-A895-B99A-1B15-6C482DA7F86A}"/>
              </a:ext>
            </a:extLst>
          </p:cNvPr>
          <p:cNvSpPr/>
          <p:nvPr/>
        </p:nvSpPr>
        <p:spPr>
          <a:xfrm rot="10800000" flipH="1" flipV="1">
            <a:off x="8966981" y="7154591"/>
            <a:ext cx="1498220" cy="1484438"/>
          </a:xfrm>
          <a:prstGeom prst="roundRect">
            <a:avLst>
              <a:gd name="adj" fmla="val 7114"/>
            </a:avLst>
          </a:prstGeom>
          <a:solidFill>
            <a:schemeClr val="bg1"/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A0FF9E-7F25-D6C2-E1AA-3F6A84881F3B}"/>
              </a:ext>
            </a:extLst>
          </p:cNvPr>
          <p:cNvSpPr txBox="1"/>
          <p:nvPr/>
        </p:nvSpPr>
        <p:spPr>
          <a:xfrm>
            <a:off x="408451" y="792388"/>
            <a:ext cx="861774" cy="5273238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 algn="ctr"/>
            <a:r>
              <a:rPr lang="en-US" sz="44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Jadwal</a:t>
            </a:r>
            <a:r>
              <a:rPr lang="en-US" sz="4400" b="1" i="1" dirty="0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4400" b="1" i="1" dirty="0" err="1">
                <a:solidFill>
                  <a:schemeClr val="bg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4400" b="1" i="1" dirty="0">
              <a:solidFill>
                <a:schemeClr val="bg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1224EE-5EF9-C395-6804-440BCC30F8A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20" name="!!logoundip">
            <a:extLst>
              <a:ext uri="{FF2B5EF4-FFF2-40B4-BE49-F238E27FC236}">
                <a16:creationId xmlns:a16="http://schemas.microsoft.com/office/drawing/2014/main" id="{578699AF-F17F-1E65-D8FB-D43C2048AE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34E18A-0BFC-5245-1DE3-B50FFD4354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576842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19205B-0FED-8E86-2FD4-BFA8993598C2}"/>
              </a:ext>
            </a:extLst>
          </p:cNvPr>
          <p:cNvSpPr txBox="1"/>
          <p:nvPr/>
        </p:nvSpPr>
        <p:spPr>
          <a:xfrm>
            <a:off x="5947644" y="2705725"/>
            <a:ext cx="25746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latin typeface="Poppins ExtraBold" panose="00000900000000000000" pitchFamily="2" charset="0"/>
                <a:cs typeface="Poppins ExtraBold" panose="00000900000000000000" pitchFamily="2" charset="0"/>
              </a:rPr>
              <a:t>Terima</a:t>
            </a:r>
            <a:endParaRPr lang="en-US" sz="4400" dirty="0">
              <a:latin typeface="Poppins ExtraBold" panose="00000900000000000000" pitchFamily="2" charset="0"/>
              <a:cs typeface="Poppins ExtraBold" panose="00000900000000000000" pitchFamily="2" charset="0"/>
            </a:endParaRPr>
          </a:p>
          <a:p>
            <a:r>
              <a:rPr lang="en-US" sz="4400" dirty="0">
                <a:latin typeface="Poppins ExtraBold" panose="00000900000000000000" pitchFamily="2" charset="0"/>
                <a:cs typeface="Poppins ExtraBold" panose="00000900000000000000" pitchFamily="2" charset="0"/>
              </a:rPr>
              <a:t>Kasih</a:t>
            </a:r>
            <a:endParaRPr lang="en-ID" sz="4400" dirty="0">
              <a:latin typeface="Poppins ExtraBold" panose="00000900000000000000" pitchFamily="2" charset="0"/>
              <a:cs typeface="Poppins ExtraBold" panose="00000900000000000000" pitchFamily="2" charset="0"/>
            </a:endParaRPr>
          </a:p>
        </p:txBody>
      </p:sp>
      <p:pic>
        <p:nvPicPr>
          <p:cNvPr id="2" name="!!logoundip">
            <a:extLst>
              <a:ext uri="{FF2B5EF4-FFF2-40B4-BE49-F238E27FC236}">
                <a16:creationId xmlns:a16="http://schemas.microsoft.com/office/drawing/2014/main" id="{7C2A49F9-C742-3531-9B6E-6AF18A4C71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3669688" y="2311758"/>
            <a:ext cx="2277956" cy="223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1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171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3A4B42-25BB-18B7-4CE5-5A61D991D55A}"/>
              </a:ext>
            </a:extLst>
          </p:cNvPr>
          <p:cNvSpPr/>
          <p:nvPr/>
        </p:nvSpPr>
        <p:spPr>
          <a:xfrm>
            <a:off x="3507946" y="1847590"/>
            <a:ext cx="8684054" cy="3162819"/>
          </a:xfrm>
          <a:prstGeom prst="rect">
            <a:avLst/>
          </a:pr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0F4C6C3-E4E6-B158-6374-BD84A716DE9E}"/>
              </a:ext>
            </a:extLst>
          </p:cNvPr>
          <p:cNvSpPr/>
          <p:nvPr/>
        </p:nvSpPr>
        <p:spPr>
          <a:xfrm>
            <a:off x="-7080871" y="-5464629"/>
            <a:ext cx="17787258" cy="1778725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B846A7D-5FA5-469D-A5FC-6C7B2132FB7C}"/>
              </a:ext>
            </a:extLst>
          </p:cNvPr>
          <p:cNvSpPr/>
          <p:nvPr/>
        </p:nvSpPr>
        <p:spPr>
          <a:xfrm>
            <a:off x="3521595" y="1847592"/>
            <a:ext cx="7198441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52E26C-DC1C-7926-925D-C7AE92C8EFE1}"/>
              </a:ext>
            </a:extLst>
          </p:cNvPr>
          <p:cNvSpPr/>
          <p:nvPr/>
        </p:nvSpPr>
        <p:spPr>
          <a:xfrm>
            <a:off x="-4272355" y="-2656113"/>
            <a:ext cx="12170226" cy="1217022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052EA2-06A1-5D1F-5B2D-96ADEDC24DE5}"/>
              </a:ext>
            </a:extLst>
          </p:cNvPr>
          <p:cNvSpPr/>
          <p:nvPr/>
        </p:nvSpPr>
        <p:spPr>
          <a:xfrm>
            <a:off x="3521595" y="1847592"/>
            <a:ext cx="4389925" cy="3162820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3DA2F0E-3830-0FBC-E2AC-D76796A529A4}"/>
              </a:ext>
            </a:extLst>
          </p:cNvPr>
          <p:cNvSpPr/>
          <p:nvPr/>
        </p:nvSpPr>
        <p:spPr>
          <a:xfrm>
            <a:off x="-646233" y="970009"/>
            <a:ext cx="4917982" cy="491798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535119-73CC-F389-888E-56D5DA4AE5E7}"/>
              </a:ext>
            </a:extLst>
          </p:cNvPr>
          <p:cNvSpPr/>
          <p:nvPr/>
        </p:nvSpPr>
        <p:spPr>
          <a:xfrm>
            <a:off x="1812758" y="1847591"/>
            <a:ext cx="1581412" cy="1581408"/>
          </a:xfrm>
          <a:custGeom>
            <a:avLst/>
            <a:gdLst>
              <a:gd name="connsiteX0" fmla="*/ -213 w 2569635"/>
              <a:gd name="connsiteY0" fmla="*/ -76 h 2569633"/>
              <a:gd name="connsiteX1" fmla="*/ 2569423 w 2569635"/>
              <a:gd name="connsiteY1" fmla="*/ 2569558 h 2569633"/>
              <a:gd name="connsiteX2" fmla="*/ 1927009 w 2569635"/>
              <a:gd name="connsiteY2" fmla="*/ 2569558 h 2569633"/>
              <a:gd name="connsiteX3" fmla="*/ -213 w 2569635"/>
              <a:gd name="connsiteY3" fmla="*/ 642336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-76"/>
                </a:moveTo>
                <a:cubicBezTo>
                  <a:pt x="1418955" y="-76"/>
                  <a:pt x="2569423" y="1150390"/>
                  <a:pt x="2569423" y="2569558"/>
                </a:cubicBezTo>
                <a:lnTo>
                  <a:pt x="1927009" y="2569558"/>
                </a:lnTo>
                <a:cubicBezTo>
                  <a:pt x="1927009" y="1505177"/>
                  <a:pt x="1064167" y="642336"/>
                  <a:pt x="-213" y="64233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44D361-5F75-5CCC-66C3-DDBA24C0483E}"/>
              </a:ext>
            </a:extLst>
          </p:cNvPr>
          <p:cNvSpPr/>
          <p:nvPr/>
        </p:nvSpPr>
        <p:spPr>
          <a:xfrm>
            <a:off x="1812758" y="3429001"/>
            <a:ext cx="1581412" cy="1581410"/>
          </a:xfrm>
          <a:custGeom>
            <a:avLst/>
            <a:gdLst>
              <a:gd name="connsiteX0" fmla="*/ 2569423 w 2569635"/>
              <a:gd name="connsiteY0" fmla="*/ -76 h 2569635"/>
              <a:gd name="connsiteX1" fmla="*/ -213 w 2569635"/>
              <a:gd name="connsiteY1" fmla="*/ 2569560 h 2569635"/>
              <a:gd name="connsiteX2" fmla="*/ -213 w 2569635"/>
              <a:gd name="connsiteY2" fmla="*/ 1927146 h 2569635"/>
              <a:gd name="connsiteX3" fmla="*/ 1927009 w 2569635"/>
              <a:gd name="connsiteY3" fmla="*/ -7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-76"/>
                </a:moveTo>
                <a:cubicBezTo>
                  <a:pt x="2569423" y="1419092"/>
                  <a:pt x="1418955" y="2569560"/>
                  <a:pt x="-213" y="2569560"/>
                </a:cubicBezTo>
                <a:lnTo>
                  <a:pt x="-213" y="1927146"/>
                </a:lnTo>
                <a:cubicBezTo>
                  <a:pt x="1064167" y="1927146"/>
                  <a:pt x="1927009" y="1064295"/>
                  <a:pt x="1927009" y="-7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1F75512-BAD9-3C2E-262E-1B1DDB2E0935}"/>
              </a:ext>
            </a:extLst>
          </p:cNvPr>
          <p:cNvSpPr/>
          <p:nvPr/>
        </p:nvSpPr>
        <p:spPr>
          <a:xfrm>
            <a:off x="231346" y="3429001"/>
            <a:ext cx="1581412" cy="1581410"/>
          </a:xfrm>
          <a:custGeom>
            <a:avLst/>
            <a:gdLst>
              <a:gd name="connsiteX0" fmla="*/ 2569423 w 2569635"/>
              <a:gd name="connsiteY0" fmla="*/ 2569560 h 2569635"/>
              <a:gd name="connsiteX1" fmla="*/ -213 w 2569635"/>
              <a:gd name="connsiteY1" fmla="*/ -76 h 2569635"/>
              <a:gd name="connsiteX2" fmla="*/ 642201 w 2569635"/>
              <a:gd name="connsiteY2" fmla="*/ -76 h 2569635"/>
              <a:gd name="connsiteX3" fmla="*/ 2569423 w 2569635"/>
              <a:gd name="connsiteY3" fmla="*/ 1927146 h 25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5">
                <a:moveTo>
                  <a:pt x="2569423" y="2569560"/>
                </a:moveTo>
                <a:cubicBezTo>
                  <a:pt x="1150255" y="2569560"/>
                  <a:pt x="-213" y="1419092"/>
                  <a:pt x="-213" y="-76"/>
                </a:cubicBezTo>
                <a:lnTo>
                  <a:pt x="642201" y="-76"/>
                </a:lnTo>
                <a:cubicBezTo>
                  <a:pt x="642201" y="1064295"/>
                  <a:pt x="1505042" y="1927146"/>
                  <a:pt x="2569423" y="1927146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F3AFA0-D467-B81B-260E-1C3E5876C2E0}"/>
              </a:ext>
            </a:extLst>
          </p:cNvPr>
          <p:cNvSpPr/>
          <p:nvPr/>
        </p:nvSpPr>
        <p:spPr>
          <a:xfrm>
            <a:off x="231346" y="1847591"/>
            <a:ext cx="1581412" cy="1581408"/>
          </a:xfrm>
          <a:custGeom>
            <a:avLst/>
            <a:gdLst>
              <a:gd name="connsiteX0" fmla="*/ -213 w 2569635"/>
              <a:gd name="connsiteY0" fmla="*/ 2569558 h 2569633"/>
              <a:gd name="connsiteX1" fmla="*/ 2569423 w 2569635"/>
              <a:gd name="connsiteY1" fmla="*/ -76 h 2569633"/>
              <a:gd name="connsiteX2" fmla="*/ 2569423 w 2569635"/>
              <a:gd name="connsiteY2" fmla="*/ 642336 h 2569633"/>
              <a:gd name="connsiteX3" fmla="*/ 642201 w 2569635"/>
              <a:gd name="connsiteY3" fmla="*/ 2569558 h 256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635" h="2569633">
                <a:moveTo>
                  <a:pt x="-213" y="2569558"/>
                </a:moveTo>
                <a:cubicBezTo>
                  <a:pt x="-213" y="1150390"/>
                  <a:pt x="1150255" y="-76"/>
                  <a:pt x="2569423" y="-76"/>
                </a:cubicBezTo>
                <a:lnTo>
                  <a:pt x="2569423" y="642336"/>
                </a:lnTo>
                <a:cubicBezTo>
                  <a:pt x="1505042" y="642336"/>
                  <a:pt x="642201" y="1505177"/>
                  <a:pt x="642201" y="2569558"/>
                </a:cubicBezTo>
                <a:close/>
              </a:path>
            </a:pathLst>
          </a:custGeom>
          <a:solidFill>
            <a:srgbClr val="113054"/>
          </a:solidFill>
          <a:ln w="19050" cap="flat">
            <a:noFill/>
            <a:prstDash val="solid"/>
            <a:round/>
          </a:ln>
        </p:spPr>
        <p:txBody>
          <a:bodyPr rtlCol="0" anchor="ctr"/>
          <a:lstStyle/>
          <a:p>
            <a:endParaRPr lang="en-ID"/>
          </a:p>
        </p:txBody>
      </p:sp>
      <p:pic>
        <p:nvPicPr>
          <p:cNvPr id="25" name="Picture Placeholder 33">
            <a:extLst>
              <a:ext uri="{FF2B5EF4-FFF2-40B4-BE49-F238E27FC236}">
                <a16:creationId xmlns:a16="http://schemas.microsoft.com/office/drawing/2014/main" id="{324505D7-ECC2-4926-DB8E-4C09EED397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2" t="225" r="40598" b="-225"/>
          <a:stretch/>
        </p:blipFill>
        <p:spPr>
          <a:xfrm>
            <a:off x="-3643312" y="512151"/>
            <a:ext cx="3487872" cy="5833700"/>
          </a:xfr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DAB503C-9571-0093-1177-4A3D0E65C3CF}"/>
              </a:ext>
            </a:extLst>
          </p:cNvPr>
          <p:cNvSpPr txBox="1"/>
          <p:nvPr/>
        </p:nvSpPr>
        <p:spPr>
          <a:xfrm>
            <a:off x="12340124" y="477806"/>
            <a:ext cx="169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Daftar</a:t>
            </a:r>
            <a:endParaRPr lang="en-ID" sz="36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5FE3BAF-EC48-9E9E-7477-38E379B0A777}"/>
              </a:ext>
            </a:extLst>
          </p:cNvPr>
          <p:cNvSpPr/>
          <p:nvPr/>
        </p:nvSpPr>
        <p:spPr>
          <a:xfrm>
            <a:off x="13985840" y="909320"/>
            <a:ext cx="60304" cy="60302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96DE6E3-AFB6-7A9B-0CA6-61CE4910BC28}"/>
              </a:ext>
            </a:extLst>
          </p:cNvPr>
          <p:cNvCxnSpPr>
            <a:cxnSpLocks/>
          </p:cNvCxnSpPr>
          <p:nvPr/>
        </p:nvCxnSpPr>
        <p:spPr>
          <a:xfrm>
            <a:off x="14041644" y="939471"/>
            <a:ext cx="1975711" cy="0"/>
          </a:xfrm>
          <a:prstGeom prst="line">
            <a:avLst/>
          </a:prstGeom>
          <a:ln w="1905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E2D68A3-CB69-E8BF-F465-BBA2D09D21E7}"/>
              </a:ext>
            </a:extLst>
          </p:cNvPr>
          <p:cNvSpPr txBox="1"/>
          <p:nvPr/>
        </p:nvSpPr>
        <p:spPr>
          <a:xfrm>
            <a:off x="13903152" y="477806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Isi</a:t>
            </a:r>
            <a:endParaRPr lang="en-ID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E54404-E36B-6876-C320-F534BDFA074D}"/>
              </a:ext>
            </a:extLst>
          </p:cNvPr>
          <p:cNvGrpSpPr/>
          <p:nvPr/>
        </p:nvGrpSpPr>
        <p:grpSpPr>
          <a:xfrm>
            <a:off x="-787650" y="75112"/>
            <a:ext cx="532263" cy="1728718"/>
            <a:chOff x="7804245" y="409433"/>
            <a:chExt cx="532263" cy="172871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ADEFFED-1CC8-6693-DD5E-0A7089276E57}"/>
                </a:ext>
              </a:extLst>
            </p:cNvPr>
            <p:cNvSpPr/>
            <p:nvPr/>
          </p:nvSpPr>
          <p:spPr>
            <a:xfrm>
              <a:off x="7804245" y="409433"/>
              <a:ext cx="532263" cy="532263"/>
            </a:xfrm>
            <a:prstGeom prst="rect">
              <a:avLst/>
            </a:prstGeom>
            <a:solidFill>
              <a:srgbClr val="C0E96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C7F4B66-3151-AB35-6AE6-41B9F9BB2B8A}"/>
                </a:ext>
              </a:extLst>
            </p:cNvPr>
            <p:cNvSpPr/>
            <p:nvPr/>
          </p:nvSpPr>
          <p:spPr>
            <a:xfrm>
              <a:off x="7804245" y="808251"/>
              <a:ext cx="532263" cy="532263"/>
            </a:xfrm>
            <a:prstGeom prst="rect">
              <a:avLst/>
            </a:prstGeom>
            <a:solidFill>
              <a:srgbClr val="54C3B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4DE035F-4D02-DB66-A6FD-86FBFA2047CC}"/>
                </a:ext>
              </a:extLst>
            </p:cNvPr>
            <p:cNvSpPr/>
            <p:nvPr/>
          </p:nvSpPr>
          <p:spPr>
            <a:xfrm>
              <a:off x="7804245" y="1207069"/>
              <a:ext cx="532263" cy="532263"/>
            </a:xfrm>
            <a:prstGeom prst="rect">
              <a:avLst/>
            </a:prstGeom>
            <a:solidFill>
              <a:srgbClr val="F3686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36B1976-DE34-32FC-B94C-3748E0317A68}"/>
                </a:ext>
              </a:extLst>
            </p:cNvPr>
            <p:cNvSpPr/>
            <p:nvPr/>
          </p:nvSpPr>
          <p:spPr>
            <a:xfrm>
              <a:off x="7804245" y="1605888"/>
              <a:ext cx="532263" cy="532263"/>
            </a:xfrm>
            <a:prstGeom prst="rect">
              <a:avLst/>
            </a:prstGeom>
            <a:solidFill>
              <a:srgbClr val="535E6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pic>
        <p:nvPicPr>
          <p:cNvPr id="22" name="!!logoundip">
            <a:extLst>
              <a:ext uri="{FF2B5EF4-FFF2-40B4-BE49-F238E27FC236}">
                <a16:creationId xmlns:a16="http://schemas.microsoft.com/office/drawing/2014/main" id="{F2FBF412-98D6-4DE6-03D0-BFB129EB51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998156" y="2547775"/>
            <a:ext cx="1629203" cy="15981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8A410BA-9904-B1EA-BAEB-0E29FF28A700}"/>
              </a:ext>
            </a:extLst>
          </p:cNvPr>
          <p:cNvSpPr txBox="1"/>
          <p:nvPr/>
        </p:nvSpPr>
        <p:spPr>
          <a:xfrm>
            <a:off x="5133204" y="2302668"/>
            <a:ext cx="61973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“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Pengembangan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Sistem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Deteksi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endParaRPr lang="en-ID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ctr"/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Menggunakan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Convolutional Neural Network (CNN)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Berbasis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Android</a:t>
            </a:r>
            <a:r>
              <a:rPr lang="en-ID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6F4A6A-546E-6957-5DC1-B848C49F31B1}"/>
              </a:ext>
            </a:extLst>
          </p:cNvPr>
          <p:cNvSpPr txBox="1"/>
          <p:nvPr/>
        </p:nvSpPr>
        <p:spPr>
          <a:xfrm>
            <a:off x="4261242" y="4421624"/>
            <a:ext cx="38193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Dosen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Pembimbing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1 : 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Prof. Dr. </a:t>
            </a:r>
            <a:r>
              <a:rPr lang="en-US" sz="1100" b="1" dirty="0" err="1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Kusworo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 Adi, S. Si., M. T.</a:t>
            </a:r>
            <a:endParaRPr lang="en-ID" sz="11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4E38C3-F5C3-31B6-51C6-B4ECFFC98CBC}"/>
              </a:ext>
            </a:extLst>
          </p:cNvPr>
          <p:cNvSpPr txBox="1"/>
          <p:nvPr/>
        </p:nvSpPr>
        <p:spPr>
          <a:xfrm>
            <a:off x="8208933" y="4426967"/>
            <a:ext cx="38230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Dosen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Pembimbing</a:t>
            </a:r>
            <a:r>
              <a:rPr lang="en-US" sz="11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2 : 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Dr. Drs. </a:t>
            </a:r>
            <a:r>
              <a:rPr lang="en-US" sz="1100" b="1" dirty="0" err="1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Catur</a:t>
            </a:r>
            <a:r>
              <a:rPr lang="en-US" sz="1100" b="1" dirty="0">
                <a:solidFill>
                  <a:schemeClr val="bg1"/>
                </a:solidFill>
                <a:effectLst/>
                <a:latin typeface="Poppins Light" panose="00000400000000000000" pitchFamily="2" charset="0"/>
                <a:ea typeface="Times New Roman" panose="02020603050405020304" pitchFamily="18" charset="0"/>
                <a:cs typeface="Poppins Light" panose="00000400000000000000" pitchFamily="2" charset="0"/>
              </a:rPr>
              <a:t> Edi Widodo, M. T.</a:t>
            </a:r>
            <a:endParaRPr lang="en-ID" sz="110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EF71FB-1CAB-E948-DC3D-A7B9E68D5708}"/>
              </a:ext>
            </a:extLst>
          </p:cNvPr>
          <p:cNvSpPr txBox="1"/>
          <p:nvPr/>
        </p:nvSpPr>
        <p:spPr>
          <a:xfrm>
            <a:off x="7415457" y="3703098"/>
            <a:ext cx="17462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Maura Tsaabitah Suci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24040120140142</a:t>
            </a:r>
            <a:endParaRPr lang="en-ID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BE2920-5DE3-BE37-7B27-F4AABBF1B152}"/>
              </a:ext>
            </a:extLst>
          </p:cNvPr>
          <p:cNvSpPr txBox="1"/>
          <p:nvPr/>
        </p:nvSpPr>
        <p:spPr>
          <a:xfrm>
            <a:off x="12631049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</a:t>
            </a:r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DIPONEGORO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</p:spTree>
    <p:extLst>
      <p:ext uri="{BB962C8B-B14F-4D97-AF65-F5344CB8AC3E}">
        <p14:creationId xmlns:p14="http://schemas.microsoft.com/office/powerpoint/2010/main" val="2480788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>
            <a:extLst>
              <a:ext uri="{FF2B5EF4-FFF2-40B4-BE49-F238E27FC236}">
                <a16:creationId xmlns:a16="http://schemas.microsoft.com/office/drawing/2014/main" id="{C00CD390-AAA5-EBE4-B114-2EC400EA12CE}"/>
              </a:ext>
            </a:extLst>
          </p:cNvPr>
          <p:cNvSpPr/>
          <p:nvPr/>
        </p:nvSpPr>
        <p:spPr>
          <a:xfrm>
            <a:off x="-2488902" y="2237685"/>
            <a:ext cx="2382630" cy="238263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5A59CE6-D54D-CFEA-4977-E827CA31D67C}"/>
              </a:ext>
            </a:extLst>
          </p:cNvPr>
          <p:cNvSpPr/>
          <p:nvPr/>
        </p:nvSpPr>
        <p:spPr>
          <a:xfrm>
            <a:off x="-2198445" y="2528142"/>
            <a:ext cx="1801716" cy="180171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7E334D2-FE19-61C6-D3E6-243E071B9BCA}"/>
              </a:ext>
            </a:extLst>
          </p:cNvPr>
          <p:cNvSpPr/>
          <p:nvPr/>
        </p:nvSpPr>
        <p:spPr>
          <a:xfrm>
            <a:off x="-1861168" y="2865419"/>
            <a:ext cx="1127162" cy="112716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B223ABC-A060-18AD-C4B1-D78F87494F39}"/>
              </a:ext>
            </a:extLst>
          </p:cNvPr>
          <p:cNvSpPr/>
          <p:nvPr/>
        </p:nvSpPr>
        <p:spPr>
          <a:xfrm>
            <a:off x="0" y="1847590"/>
            <a:ext cx="4389925" cy="3162820"/>
          </a:xfrm>
          <a:custGeom>
            <a:avLst/>
            <a:gdLst>
              <a:gd name="connsiteX0" fmla="*/ 0 w 4389925"/>
              <a:gd name="connsiteY0" fmla="*/ 0 h 3162820"/>
              <a:gd name="connsiteX1" fmla="*/ 4181129 w 4389925"/>
              <a:gd name="connsiteY1" fmla="*/ 0 h 3162820"/>
              <a:gd name="connsiteX2" fmla="*/ 4198350 w 4389925"/>
              <a:gd name="connsiteY2" fmla="*/ 60644 h 3162820"/>
              <a:gd name="connsiteX3" fmla="*/ 4389925 w 4389925"/>
              <a:gd name="connsiteY3" fmla="*/ 1581408 h 3162820"/>
              <a:gd name="connsiteX4" fmla="*/ 4198350 w 4389925"/>
              <a:gd name="connsiteY4" fmla="*/ 3102173 h 3162820"/>
              <a:gd name="connsiteX5" fmla="*/ 4181128 w 4389925"/>
              <a:gd name="connsiteY5" fmla="*/ 3162820 h 3162820"/>
              <a:gd name="connsiteX6" fmla="*/ 0 w 4389925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9925" h="3162820">
                <a:moveTo>
                  <a:pt x="0" y="0"/>
                </a:moveTo>
                <a:lnTo>
                  <a:pt x="4181129" y="0"/>
                </a:lnTo>
                <a:lnTo>
                  <a:pt x="4198350" y="60644"/>
                </a:lnTo>
                <a:cubicBezTo>
                  <a:pt x="4323412" y="546720"/>
                  <a:pt x="4389925" y="1056297"/>
                  <a:pt x="4389925" y="1581408"/>
                </a:cubicBezTo>
                <a:cubicBezTo>
                  <a:pt x="4389925" y="2106520"/>
                  <a:pt x="4323412" y="2616097"/>
                  <a:pt x="4198350" y="3102173"/>
                </a:cubicBezTo>
                <a:lnTo>
                  <a:pt x="41811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F58AD4-7D03-5F14-2694-43FB3E84024B}"/>
              </a:ext>
            </a:extLst>
          </p:cNvPr>
          <p:cNvSpPr/>
          <p:nvPr/>
        </p:nvSpPr>
        <p:spPr>
          <a:xfrm>
            <a:off x="12304312" y="1847590"/>
            <a:ext cx="477024" cy="3162819"/>
          </a:xfrm>
          <a:prstGeom prst="rect">
            <a:avLst/>
          </a:prstGeom>
          <a:solidFill>
            <a:srgbClr val="113054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15FD86F3-EC4E-4269-3F43-A9F87F489F4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9" r="36231"/>
          <a:stretch/>
        </p:blipFill>
        <p:spPr>
          <a:xfrm>
            <a:off x="451026" y="512151"/>
            <a:ext cx="3487872" cy="5833700"/>
          </a:xfr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511B3C7-B2D3-DF41-53D0-9992636C7BB4}"/>
              </a:ext>
            </a:extLst>
          </p:cNvPr>
          <p:cNvSpPr/>
          <p:nvPr/>
        </p:nvSpPr>
        <p:spPr>
          <a:xfrm flipH="1">
            <a:off x="4993558" y="1298358"/>
            <a:ext cx="7198442" cy="4261284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solidFill>
            <a:srgbClr val="113054"/>
          </a:solidFill>
          <a:ln>
            <a:noFill/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3B9B6F0-34D6-3E73-3F21-D67D236B6074}"/>
              </a:ext>
            </a:extLst>
          </p:cNvPr>
          <p:cNvSpPr txBox="1"/>
          <p:nvPr/>
        </p:nvSpPr>
        <p:spPr>
          <a:xfrm>
            <a:off x="5089094" y="477806"/>
            <a:ext cx="169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Daftar</a:t>
            </a:r>
            <a:endParaRPr lang="en-ID" sz="36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63F3E41C-AB71-32D3-009E-2CB5D6FCED63}"/>
              </a:ext>
            </a:extLst>
          </p:cNvPr>
          <p:cNvSpPr/>
          <p:nvPr/>
        </p:nvSpPr>
        <p:spPr>
          <a:xfrm>
            <a:off x="6734810" y="909320"/>
            <a:ext cx="60304" cy="60302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C6D774D-9D6E-4DBB-DD66-44FE2F622088}"/>
              </a:ext>
            </a:extLst>
          </p:cNvPr>
          <p:cNvCxnSpPr>
            <a:cxnSpLocks/>
          </p:cNvCxnSpPr>
          <p:nvPr/>
        </p:nvCxnSpPr>
        <p:spPr>
          <a:xfrm>
            <a:off x="6790614" y="939471"/>
            <a:ext cx="1975711" cy="0"/>
          </a:xfrm>
          <a:prstGeom prst="line">
            <a:avLst/>
          </a:prstGeom>
          <a:ln w="1905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9523E80-2304-6F5F-2297-FF9C697AFD7A}"/>
              </a:ext>
            </a:extLst>
          </p:cNvPr>
          <p:cNvSpPr txBox="1"/>
          <p:nvPr/>
        </p:nvSpPr>
        <p:spPr>
          <a:xfrm>
            <a:off x="6652122" y="477806"/>
            <a:ext cx="596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Isi</a:t>
            </a:r>
            <a:endParaRPr lang="en-ID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9F6B4B7-ACCF-343B-6E6A-1B2DAA5FB5D1}"/>
              </a:ext>
            </a:extLst>
          </p:cNvPr>
          <p:cNvGrpSpPr/>
          <p:nvPr/>
        </p:nvGrpSpPr>
        <p:grpSpPr>
          <a:xfrm>
            <a:off x="5732639" y="1932860"/>
            <a:ext cx="5322473" cy="868738"/>
            <a:chOff x="5732639" y="1596670"/>
            <a:chExt cx="5322473" cy="86873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85A464A-E11A-2C12-0294-CD50A7491DAC}"/>
                </a:ext>
              </a:extLst>
            </p:cNvPr>
            <p:cNvSpPr txBox="1"/>
            <p:nvPr/>
          </p:nvSpPr>
          <p:spPr>
            <a:xfrm>
              <a:off x="5732639" y="1596670"/>
              <a:ext cx="2855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1.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Latar</a:t>
              </a:r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Belakang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ACEAD80-DF29-A07F-3DE3-85AA2722AD80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emuat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landasan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dan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penjelasan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mengenai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alasan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masalah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diteliti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2B685B9-2819-A59A-F4B9-CEDA8FE14AFB}"/>
              </a:ext>
            </a:extLst>
          </p:cNvPr>
          <p:cNvGrpSpPr/>
          <p:nvPr/>
        </p:nvGrpSpPr>
        <p:grpSpPr>
          <a:xfrm>
            <a:off x="5732639" y="2994631"/>
            <a:ext cx="5322473" cy="868738"/>
            <a:chOff x="5732639" y="1596670"/>
            <a:chExt cx="5322473" cy="86873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915D7A-F512-BF6F-9929-71D62E41C68B}"/>
                </a:ext>
              </a:extLst>
            </p:cNvPr>
            <p:cNvSpPr txBox="1"/>
            <p:nvPr/>
          </p:nvSpPr>
          <p:spPr>
            <a:xfrm>
              <a:off x="5732639" y="1596670"/>
              <a:ext cx="23214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2. Dasar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Teori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95D5332-96E4-60CC-F45B-2E20EAD8D80C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Bagian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menguraikan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teori-teori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mendukung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C343BB2-8D90-8670-4A9E-223A0CFDE4DC}"/>
              </a:ext>
            </a:extLst>
          </p:cNvPr>
          <p:cNvGrpSpPr/>
          <p:nvPr/>
        </p:nvGrpSpPr>
        <p:grpSpPr>
          <a:xfrm>
            <a:off x="5732639" y="4056402"/>
            <a:ext cx="5322473" cy="1053404"/>
            <a:chOff x="5732639" y="1596670"/>
            <a:chExt cx="5322473" cy="105340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E0DD319-7CA9-5B5A-9B6E-F30DA2AEE67B}"/>
                </a:ext>
              </a:extLst>
            </p:cNvPr>
            <p:cNvSpPr txBox="1"/>
            <p:nvPr/>
          </p:nvSpPr>
          <p:spPr>
            <a:xfrm>
              <a:off x="5732639" y="1596670"/>
              <a:ext cx="337945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3.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Metode</a:t>
              </a:r>
              <a:r>
                <a:rPr lang="en-US" sz="2400" b="1" i="1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400" b="1" i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279255E-3DB6-314D-3708-99CE4291854B}"/>
                </a:ext>
              </a:extLst>
            </p:cNvPr>
            <p:cNvSpPr txBox="1"/>
            <p:nvPr/>
          </p:nvSpPr>
          <p:spPr>
            <a:xfrm>
              <a:off x="6034382" y="2003743"/>
              <a:ext cx="502073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Bagian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ini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mencakup</a:t>
              </a:r>
              <a:r>
                <a:rPr lang="en-ID" sz="1200" b="0" i="0" dirty="0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bg1"/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tempat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&amp;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,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alat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&amp;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bahan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digunakan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untuk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serta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prosedur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yang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dirty="0" err="1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3E5BB4E-4C0D-B748-9E77-DA44EF33CF29}"/>
              </a:ext>
            </a:extLst>
          </p:cNvPr>
          <p:cNvSpPr txBox="1"/>
          <p:nvPr/>
        </p:nvSpPr>
        <p:spPr>
          <a:xfrm>
            <a:off x="7629844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</a:t>
            </a:r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DIPONEGORO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rgbClr val="535E6A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6" name="!!logoundip">
            <a:extLst>
              <a:ext uri="{FF2B5EF4-FFF2-40B4-BE49-F238E27FC236}">
                <a16:creationId xmlns:a16="http://schemas.microsoft.com/office/drawing/2014/main" id="{6858757C-92E0-51B6-FF58-62A95B46EC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373970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28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411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8265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2" b="15412"/>
          <a:stretch/>
        </p:blipFill>
        <p:spPr>
          <a:xfrm>
            <a:off x="13332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1" r="21521"/>
          <a:stretch/>
        </p:blipFill>
        <p:spPr>
          <a:xfrm>
            <a:off x="1475776" y="3837073"/>
            <a:ext cx="2592000" cy="3034217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1613449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BEF2672-70C3-D9E0-FFBF-9AD5882C63CE}"/>
              </a:ext>
            </a:extLst>
          </p:cNvPr>
          <p:cNvGrpSpPr/>
          <p:nvPr/>
        </p:nvGrpSpPr>
        <p:grpSpPr>
          <a:xfrm>
            <a:off x="6096000" y="1179910"/>
            <a:ext cx="4013755" cy="4498181"/>
            <a:chOff x="6096000" y="874880"/>
            <a:chExt cx="4013755" cy="449818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FB716CB-89AF-E321-CCAE-D51622835B02}"/>
                </a:ext>
              </a:extLst>
            </p:cNvPr>
            <p:cNvGrpSpPr/>
            <p:nvPr/>
          </p:nvGrpSpPr>
          <p:grpSpPr>
            <a:xfrm>
              <a:off x="6235179" y="1484939"/>
              <a:ext cx="3874576" cy="1200329"/>
              <a:chOff x="6235179" y="1484939"/>
              <a:chExt cx="3874576" cy="1200329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DCB75DCB-46F2-7DFC-9F82-520DF4A0943D}"/>
                  </a:ext>
                </a:extLst>
              </p:cNvPr>
              <p:cNvSpPr/>
              <p:nvPr/>
            </p:nvSpPr>
            <p:spPr>
              <a:xfrm>
                <a:off x="6235179" y="1784853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75CEBED-1C94-F3EB-5F6F-B374958943A8}"/>
                  </a:ext>
                </a:extLst>
              </p:cNvPr>
              <p:cNvSpPr txBox="1"/>
              <p:nvPr/>
            </p:nvSpPr>
            <p:spPr>
              <a:xfrm>
                <a:off x="6946934" y="1484939"/>
                <a:ext cx="3162821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Buah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 (Solanum </a:t>
                </a:r>
                <a:r>
                  <a:rPr lang="en-US" sz="1200" dirty="0" err="1">
                    <a:latin typeface="Gotham Rounded Book" pitchFamily="50" charset="0"/>
                  </a:rPr>
                  <a:t>Lycopersicum</a:t>
                </a:r>
                <a:r>
                  <a:rPr lang="en-US" sz="1200" dirty="0">
                    <a:latin typeface="Gotham Rounded Book" pitchFamily="50" charset="0"/>
                  </a:rPr>
                  <a:t>) </a:t>
                </a:r>
                <a:r>
                  <a:rPr lang="en-US" sz="1200" dirty="0" err="1">
                    <a:latin typeface="Gotham Rounded Book" pitchFamily="50" charset="0"/>
                  </a:rPr>
                  <a:t>diminati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karena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kandungan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tinggi</a:t>
                </a:r>
                <a:r>
                  <a:rPr lang="en-US" sz="1200" dirty="0">
                    <a:latin typeface="Gotham Rounded Book" pitchFamily="50" charset="0"/>
                  </a:rPr>
                  <a:t> Vitamin A, C, dan </a:t>
                </a:r>
                <a:r>
                  <a:rPr lang="en-US" sz="1200" dirty="0" err="1">
                    <a:latin typeface="Gotham Rounded Book" pitchFamily="50" charset="0"/>
                  </a:rPr>
                  <a:t>likopen</a:t>
                </a:r>
                <a:r>
                  <a:rPr lang="en-US" sz="1200" dirty="0">
                    <a:latin typeface="Gotham Rounded Book" pitchFamily="50" charset="0"/>
                  </a:rPr>
                  <a:t>. </a:t>
                </a:r>
                <a:r>
                  <a:rPr lang="en-US" sz="1200" dirty="0" err="1">
                    <a:latin typeface="Gotham Rounded Book" pitchFamily="50" charset="0"/>
                  </a:rPr>
                  <a:t>Produksi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 di Indonesia </a:t>
                </a:r>
                <a:r>
                  <a:rPr lang="en-US" sz="1200" dirty="0" err="1">
                    <a:latin typeface="Gotham Rounded Book" pitchFamily="50" charset="0"/>
                  </a:rPr>
                  <a:t>mengalami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penurunan</a:t>
                </a:r>
                <a:r>
                  <a:rPr lang="en-US" sz="1200" dirty="0">
                    <a:latin typeface="Gotham Rounded Book" pitchFamily="50" charset="0"/>
                  </a:rPr>
                  <a:t>, </a:t>
                </a:r>
                <a:r>
                  <a:rPr lang="en-US" sz="1200" dirty="0" err="1">
                    <a:latin typeface="Gotham Rounded Book" pitchFamily="50" charset="0"/>
                  </a:rPr>
                  <a:t>terutama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disebabkan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serangan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hama</a:t>
                </a:r>
                <a:r>
                  <a:rPr lang="en-US" sz="1200" dirty="0">
                    <a:latin typeface="Gotham Rounded Book" pitchFamily="50" charset="0"/>
                  </a:rPr>
                  <a:t> dan </a:t>
                </a:r>
                <a:r>
                  <a:rPr lang="en-US" sz="1200" dirty="0" err="1">
                    <a:latin typeface="Gotham Rounded Book" pitchFamily="50" charset="0"/>
                  </a:rPr>
                  <a:t>penyakit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CF24752-D6F1-33DB-57A7-8EA99F820A49}"/>
                </a:ext>
              </a:extLst>
            </p:cNvPr>
            <p:cNvGrpSpPr/>
            <p:nvPr/>
          </p:nvGrpSpPr>
          <p:grpSpPr>
            <a:xfrm>
              <a:off x="6235179" y="3290501"/>
              <a:ext cx="3874576" cy="646331"/>
              <a:chOff x="6235179" y="3013502"/>
              <a:chExt cx="3874576" cy="646331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B4C6256-ED1B-6347-C40E-6248AC392877}"/>
                  </a:ext>
                </a:extLst>
              </p:cNvPr>
              <p:cNvSpPr/>
              <p:nvPr/>
            </p:nvSpPr>
            <p:spPr>
              <a:xfrm>
                <a:off x="6235179" y="3036417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86DDA92-3211-388C-262E-F45727E207F2}"/>
                  </a:ext>
                </a:extLst>
              </p:cNvPr>
              <p:cNvSpPr txBox="1"/>
              <p:nvPr/>
            </p:nvSpPr>
            <p:spPr>
              <a:xfrm>
                <a:off x="6946934" y="3013502"/>
                <a:ext cx="3162821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Maka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diperlukan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pengendalian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hama</a:t>
                </a:r>
                <a:r>
                  <a:rPr lang="en-US" sz="1200" dirty="0">
                    <a:latin typeface="Gotham Rounded Book" pitchFamily="50" charset="0"/>
                  </a:rPr>
                  <a:t> dan </a:t>
                </a:r>
                <a:r>
                  <a:rPr lang="en-US" sz="1200" dirty="0" err="1">
                    <a:latin typeface="Gotham Rounded Book" pitchFamily="50" charset="0"/>
                  </a:rPr>
                  <a:t>penyakit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untuk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meningkatkan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produksi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buah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tomat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D8EA04F-6EBC-4CD6-20D2-28573E68EDE2}"/>
                </a:ext>
              </a:extLst>
            </p:cNvPr>
            <p:cNvGrpSpPr/>
            <p:nvPr/>
          </p:nvGrpSpPr>
          <p:grpSpPr>
            <a:xfrm>
              <a:off x="6235179" y="4542064"/>
              <a:ext cx="3874576" cy="830997"/>
              <a:chOff x="6235179" y="4542064"/>
              <a:chExt cx="3874576" cy="830997"/>
            </a:xfrm>
          </p:grpSpPr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ED03750-E0CA-E4AD-8162-71F781586672}"/>
                  </a:ext>
                </a:extLst>
              </p:cNvPr>
              <p:cNvSpPr/>
              <p:nvPr/>
            </p:nvSpPr>
            <p:spPr>
              <a:xfrm>
                <a:off x="6235179" y="4657312"/>
                <a:ext cx="600501" cy="600501"/>
              </a:xfrm>
              <a:prstGeom prst="roundRect">
                <a:avLst>
                  <a:gd name="adj" fmla="val 9849"/>
                </a:avLst>
              </a:prstGeom>
              <a:solidFill>
                <a:srgbClr val="11305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 sz="2400" b="1" i="1" dirty="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B9F08BF6-9B7C-4E7C-CD5A-98423073AF4F}"/>
                  </a:ext>
                </a:extLst>
              </p:cNvPr>
              <p:cNvSpPr txBox="1"/>
              <p:nvPr/>
            </p:nvSpPr>
            <p:spPr>
              <a:xfrm>
                <a:off x="6946934" y="4542064"/>
                <a:ext cx="3162821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200" dirty="0" err="1">
                    <a:latin typeface="Gotham Rounded Book" pitchFamily="50" charset="0"/>
                  </a:rPr>
                  <a:t>Untuk</a:t>
                </a:r>
                <a:r>
                  <a:rPr lang="en-US" sz="1200" dirty="0">
                    <a:latin typeface="Gotham Rounded Book" pitchFamily="50" charset="0"/>
                  </a:rPr>
                  <a:t> itu, </a:t>
                </a:r>
                <a:r>
                  <a:rPr lang="en-US" sz="1200" dirty="0" err="1">
                    <a:latin typeface="Gotham Rounded Book" pitchFamily="50" charset="0"/>
                  </a:rPr>
                  <a:t>mengembangkan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sistem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deteksi</a:t>
                </a:r>
                <a:r>
                  <a:rPr lang="en-US" sz="1200" dirty="0">
                    <a:latin typeface="Gotham Rounded Book" pitchFamily="50" charset="0"/>
                  </a:rPr>
                  <a:t> </a:t>
                </a:r>
                <a:r>
                  <a:rPr lang="en-US" sz="1200" dirty="0" err="1">
                    <a:latin typeface="Gotham Rounded Book" pitchFamily="50" charset="0"/>
                  </a:rPr>
                  <a:t>menggunakan</a:t>
                </a:r>
                <a:r>
                  <a:rPr lang="en-US" sz="1200" dirty="0">
                    <a:latin typeface="Gotham Rounded Book" pitchFamily="50" charset="0"/>
                  </a:rPr>
                  <a:t> convolutional neural network (CNN) </a:t>
                </a:r>
                <a:r>
                  <a:rPr lang="en-US" sz="1200" dirty="0" err="1">
                    <a:latin typeface="Gotham Rounded Book" pitchFamily="50" charset="0"/>
                  </a:rPr>
                  <a:t>berbasis</a:t>
                </a:r>
                <a:r>
                  <a:rPr lang="en-US" sz="1200" dirty="0">
                    <a:latin typeface="Gotham Rounded Book" pitchFamily="50" charset="0"/>
                  </a:rPr>
                  <a:t> android </a:t>
                </a:r>
                <a:r>
                  <a:rPr lang="en-US" sz="1200" dirty="0" err="1">
                    <a:latin typeface="Gotham Rounded Book" pitchFamily="50" charset="0"/>
                  </a:rPr>
                  <a:t>merupakan</a:t>
                </a:r>
                <a:r>
                  <a:rPr lang="en-US" sz="1200" dirty="0">
                    <a:latin typeface="Gotham Rounded Book" pitchFamily="50" charset="0"/>
                  </a:rPr>
                  <a:t> Solusi yang </a:t>
                </a:r>
                <a:r>
                  <a:rPr lang="en-US" sz="1200" dirty="0" err="1">
                    <a:latin typeface="Gotham Rounded Book" pitchFamily="50" charset="0"/>
                  </a:rPr>
                  <a:t>efektif</a:t>
                </a:r>
                <a:r>
                  <a:rPr lang="en-US" sz="1200" dirty="0">
                    <a:latin typeface="Gotham Rounded Book" pitchFamily="50" charset="0"/>
                  </a:rPr>
                  <a:t>.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7F4AAA-6AFA-B2F9-6B88-CA0713FC193F}"/>
                </a:ext>
              </a:extLst>
            </p:cNvPr>
            <p:cNvSpPr txBox="1"/>
            <p:nvPr/>
          </p:nvSpPr>
          <p:spPr>
            <a:xfrm>
              <a:off x="6096000" y="874880"/>
              <a:ext cx="25827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Latar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Belakang</a:t>
              </a:r>
              <a:endParaRPr lang="en-ID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DCE4A01-ABC2-7873-7ADE-B72BE68D2134}"/>
              </a:ext>
            </a:extLst>
          </p:cNvPr>
          <p:cNvSpPr txBox="1"/>
          <p:nvPr/>
        </p:nvSpPr>
        <p:spPr>
          <a:xfrm>
            <a:off x="7764173" y="150100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8" name="!!logoundip">
            <a:extLst>
              <a:ext uri="{FF2B5EF4-FFF2-40B4-BE49-F238E27FC236}">
                <a16:creationId xmlns:a16="http://schemas.microsoft.com/office/drawing/2014/main" id="{2CAFDD33-A532-A385-6170-0B4C6D8A7B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508299" y="162182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23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2562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73416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2" b="15412"/>
          <a:stretch/>
        </p:blipFill>
        <p:spPr>
          <a:xfrm>
            <a:off x="78483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1" r="21521"/>
          <a:stretch/>
        </p:blipFill>
        <p:spPr>
          <a:xfrm>
            <a:off x="7990876" y="3837073"/>
            <a:ext cx="2592000" cy="3034217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8128547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2FC38FA-6651-DAA4-00DC-383851954036}"/>
              </a:ext>
            </a:extLst>
          </p:cNvPr>
          <p:cNvGrpSpPr/>
          <p:nvPr/>
        </p:nvGrpSpPr>
        <p:grpSpPr>
          <a:xfrm>
            <a:off x="1670648" y="2768953"/>
            <a:ext cx="3709273" cy="1320095"/>
            <a:chOff x="375248" y="1845623"/>
            <a:chExt cx="3709273" cy="1320095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7268F07-D9C3-D9F1-919B-1E782E4FF0F8}"/>
                </a:ext>
              </a:extLst>
            </p:cNvPr>
            <p:cNvSpPr txBox="1"/>
            <p:nvPr/>
          </p:nvSpPr>
          <p:spPr>
            <a:xfrm>
              <a:off x="375248" y="1845623"/>
              <a:ext cx="29466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Tujuan</a:t>
              </a:r>
              <a:r>
                <a:rPr lang="en-US" sz="24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D924A80-063C-B715-A7F4-4F4C00A9AD6E}"/>
                </a:ext>
              </a:extLst>
            </p:cNvPr>
            <p:cNvSpPr txBox="1"/>
            <p:nvPr/>
          </p:nvSpPr>
          <p:spPr>
            <a:xfrm>
              <a:off x="375248" y="2334721"/>
              <a:ext cx="370927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just">
                <a:defRPr sz="1200" b="0" i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defRPr>
              </a:lvl1pPr>
            </a:lstStyle>
            <a:p>
              <a:pPr algn="just"/>
              <a:r>
                <a:rPr lang="en-US" sz="1200" dirty="0" err="1">
                  <a:latin typeface="Gotham Rounded Book" pitchFamily="50" charset="0"/>
                </a:rPr>
                <a:t>Penelitian</a:t>
              </a:r>
              <a:r>
                <a:rPr lang="en-US" sz="1200" dirty="0">
                  <a:latin typeface="Gotham Rounded Book" pitchFamily="50" charset="0"/>
                </a:rPr>
                <a:t> ini </a:t>
              </a:r>
              <a:r>
                <a:rPr lang="en-US" sz="1200" dirty="0" err="1">
                  <a:latin typeface="Gotham Rounded Book" pitchFamily="50" charset="0"/>
                </a:rPr>
                <a:t>bertujuan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untuk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rancang</a:t>
              </a:r>
              <a:r>
                <a:rPr lang="en-US" sz="1200" dirty="0">
                  <a:latin typeface="Gotham Rounded Book" pitchFamily="50" charset="0"/>
                </a:rPr>
                <a:t> bangun </a:t>
              </a:r>
              <a:r>
                <a:rPr lang="en-US" sz="1200" dirty="0" err="1">
                  <a:latin typeface="Gotham Rounded Book" pitchFamily="50" charset="0"/>
                </a:rPr>
                <a:t>sebuah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aplikasi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berbasis</a:t>
              </a:r>
              <a:r>
                <a:rPr lang="en-US" sz="1200" dirty="0">
                  <a:latin typeface="Gotham Rounded Book" pitchFamily="50" charset="0"/>
                </a:rPr>
                <a:t> android yang </a:t>
              </a:r>
              <a:r>
                <a:rPr lang="en-US" sz="1200" dirty="0" err="1">
                  <a:latin typeface="Gotham Rounded Book" pitchFamily="50" charset="0"/>
                </a:rPr>
                <a:t>dapat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membantu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mendeteksi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penyakit</a:t>
              </a:r>
              <a:r>
                <a:rPr lang="en-US" sz="1200" dirty="0">
                  <a:latin typeface="Gotham Rounded Book" pitchFamily="50" charset="0"/>
                </a:rPr>
                <a:t> pada </a:t>
              </a:r>
              <a:r>
                <a:rPr lang="en-US" sz="1200" dirty="0" err="1">
                  <a:latin typeface="Gotham Rounded Book" pitchFamily="50" charset="0"/>
                </a:rPr>
                <a:t>daun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tanaman</a:t>
              </a:r>
              <a:r>
                <a:rPr lang="en-US" sz="1200" dirty="0">
                  <a:latin typeface="Gotham Rounded Book" pitchFamily="50" charset="0"/>
                </a:rPr>
                <a:t> </a:t>
              </a:r>
              <a:r>
                <a:rPr lang="en-US" sz="1200" dirty="0" err="1">
                  <a:latin typeface="Gotham Rounded Book" pitchFamily="50" charset="0"/>
                </a:rPr>
                <a:t>tomat</a:t>
              </a:r>
              <a:r>
                <a:rPr lang="en-US" sz="1200" dirty="0">
                  <a:latin typeface="Gotham Rounded Book" pitchFamily="50" charset="0"/>
                </a:rPr>
                <a:t>.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BDD014E-C071-63F8-1665-E6432AD8C60F}"/>
              </a:ext>
            </a:extLst>
          </p:cNvPr>
          <p:cNvSpPr txBox="1"/>
          <p:nvPr/>
        </p:nvSpPr>
        <p:spPr>
          <a:xfrm>
            <a:off x="949133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C2416B11-89B4-E8CB-C6C3-E376DD9802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315272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549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391F1ED-3C37-276F-036B-DF2496DE0697}"/>
              </a:ext>
            </a:extLst>
          </p:cNvPr>
          <p:cNvSpPr/>
          <p:nvPr/>
        </p:nvSpPr>
        <p:spPr>
          <a:xfrm rot="5400000" flipV="1">
            <a:off x="741155" y="126692"/>
            <a:ext cx="4061240" cy="3162820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F6393C6-F548-F1CC-6B72-6E6F588FA691}"/>
              </a:ext>
            </a:extLst>
          </p:cNvPr>
          <p:cNvSpPr/>
          <p:nvPr/>
        </p:nvSpPr>
        <p:spPr>
          <a:xfrm rot="5400000" flipH="1" flipV="1">
            <a:off x="826541" y="3588547"/>
            <a:ext cx="3890468" cy="2877038"/>
          </a:xfrm>
          <a:custGeom>
            <a:avLst/>
            <a:gdLst>
              <a:gd name="connsiteX0" fmla="*/ 0 w 7198441"/>
              <a:gd name="connsiteY0" fmla="*/ 0 h 3162820"/>
              <a:gd name="connsiteX1" fmla="*/ 7055429 w 7198441"/>
              <a:gd name="connsiteY1" fmla="*/ 0 h 3162820"/>
              <a:gd name="connsiteX2" fmla="*/ 7095966 w 7198441"/>
              <a:gd name="connsiteY2" fmla="*/ 226996 h 3162820"/>
              <a:gd name="connsiteX3" fmla="*/ 7198441 w 7198441"/>
              <a:gd name="connsiteY3" fmla="*/ 1581408 h 3162820"/>
              <a:gd name="connsiteX4" fmla="*/ 7095966 w 7198441"/>
              <a:gd name="connsiteY4" fmla="*/ 2935820 h 3162820"/>
              <a:gd name="connsiteX5" fmla="*/ 7055428 w 7198441"/>
              <a:gd name="connsiteY5" fmla="*/ 3162820 h 3162820"/>
              <a:gd name="connsiteX6" fmla="*/ 0 w 7198441"/>
              <a:gd name="connsiteY6" fmla="*/ 3162820 h 316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98441" h="3162820">
                <a:moveTo>
                  <a:pt x="0" y="0"/>
                </a:moveTo>
                <a:lnTo>
                  <a:pt x="7055429" y="0"/>
                </a:lnTo>
                <a:lnTo>
                  <a:pt x="7095966" y="226996"/>
                </a:lnTo>
                <a:cubicBezTo>
                  <a:pt x="7163444" y="668617"/>
                  <a:pt x="7198441" y="1120925"/>
                  <a:pt x="7198441" y="1581408"/>
                </a:cubicBezTo>
                <a:cubicBezTo>
                  <a:pt x="7198441" y="2041891"/>
                  <a:pt x="7163444" y="2494200"/>
                  <a:pt x="7095966" y="2935820"/>
                </a:cubicBezTo>
                <a:lnTo>
                  <a:pt x="7055428" y="3162820"/>
                </a:lnTo>
                <a:lnTo>
                  <a:pt x="0" y="3162820"/>
                </a:lnTo>
                <a:close/>
              </a:path>
            </a:pathLst>
          </a:custGeom>
          <a:noFill/>
          <a:ln w="19050">
            <a:solidFill>
              <a:srgbClr val="113054"/>
            </a:solidFill>
          </a:ln>
          <a:effectLst/>
          <a:scene3d>
            <a:camera prst="perspectiveFront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13F60B70-E0DA-142D-1743-A9962BB1D90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26" b="15426"/>
          <a:stretch/>
        </p:blipFill>
        <p:spPr>
          <a:xfrm>
            <a:off x="1333257" y="2"/>
            <a:ext cx="2877038" cy="2985894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87670AB0-B363-7A16-2491-9A1E1239E82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2" b="3152"/>
          <a:stretch/>
        </p:blipFill>
        <p:spPr>
          <a:xfrm>
            <a:off x="1475776" y="3837073"/>
            <a:ext cx="2592000" cy="3034217"/>
          </a:xfrm>
        </p:spPr>
      </p:pic>
      <p:sp>
        <p:nvSpPr>
          <p:cNvPr id="30" name="!!judul">
            <a:extLst>
              <a:ext uri="{FF2B5EF4-FFF2-40B4-BE49-F238E27FC236}">
                <a16:creationId xmlns:a16="http://schemas.microsoft.com/office/drawing/2014/main" id="{D70575EF-5823-6877-F2EB-0FA2084155C7}"/>
              </a:ext>
            </a:extLst>
          </p:cNvPr>
          <p:cNvSpPr txBox="1"/>
          <p:nvPr/>
        </p:nvSpPr>
        <p:spPr>
          <a:xfrm>
            <a:off x="1613449" y="3184238"/>
            <a:ext cx="2316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Pendahuluan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!!box1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>
            <a:off x="6235179" y="2459504"/>
            <a:ext cx="600501" cy="600501"/>
          </a:xfrm>
          <a:prstGeom prst="roundRect">
            <a:avLst>
              <a:gd name="adj" fmla="val 9849"/>
            </a:avLst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atin typeface="Poppins" panose="00000500000000000000" pitchFamily="2" charset="0"/>
                <a:cs typeface="Poppins" panose="00000500000000000000" pitchFamily="2" charset="0"/>
              </a:rPr>
              <a:t>1</a:t>
            </a:r>
            <a:endParaRPr lang="en-ID" sz="2400" b="1" i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5CEBED-1C94-F3EB-5F6F-B374958943A8}"/>
              </a:ext>
            </a:extLst>
          </p:cNvPr>
          <p:cNvSpPr txBox="1"/>
          <p:nvPr/>
        </p:nvSpPr>
        <p:spPr>
          <a:xfrm>
            <a:off x="6946934" y="2459504"/>
            <a:ext cx="31628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Memudahkan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para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petani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atau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penanam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awam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mendeteksi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yang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dialami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oleh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agar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melakukan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penanganan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mengurangi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resiko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gagal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panen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46" name="!!box2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6235179" y="3988067"/>
            <a:ext cx="600501" cy="600501"/>
          </a:xfrm>
          <a:prstGeom prst="roundRect">
            <a:avLst>
              <a:gd name="adj" fmla="val 9849"/>
            </a:avLst>
          </a:prstGeom>
          <a:solidFill>
            <a:srgbClr val="1130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  <a:endParaRPr lang="en-ID" sz="2400" b="1" i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86DDA92-3211-388C-262E-F45727E207F2}"/>
              </a:ext>
            </a:extLst>
          </p:cNvPr>
          <p:cNvSpPr txBox="1"/>
          <p:nvPr/>
        </p:nvSpPr>
        <p:spPr>
          <a:xfrm>
            <a:off x="6946934" y="3988067"/>
            <a:ext cx="31628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Dengan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adanya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upaya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deteksi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penyakit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pada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tomat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diharapkan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dapat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membantu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petani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dalam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meningkatkan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produktivitas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tanaman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dan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hasil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panen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secara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ID" sz="1200" b="0" i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keseluruhan</a:t>
            </a:r>
            <a:r>
              <a:rPr lang="en-ID" sz="12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DED75A-5099-8B4F-C699-DDEE4B644704}"/>
              </a:ext>
            </a:extLst>
          </p:cNvPr>
          <p:cNvSpPr txBox="1"/>
          <p:nvPr/>
        </p:nvSpPr>
        <p:spPr>
          <a:xfrm>
            <a:off x="6240462" y="1669605"/>
            <a:ext cx="3196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Manfaat</a:t>
            </a:r>
            <a:r>
              <a:rPr lang="en-US" sz="24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4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24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2301B-E28A-915D-1109-7489E87D5B73}"/>
              </a:ext>
            </a:extLst>
          </p:cNvPr>
          <p:cNvSpPr txBox="1"/>
          <p:nvPr/>
        </p:nvSpPr>
        <p:spPr>
          <a:xfrm>
            <a:off x="7424580" y="6000826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6" name="!!logoundip">
            <a:extLst>
              <a:ext uri="{FF2B5EF4-FFF2-40B4-BE49-F238E27FC236}">
                <a16:creationId xmlns:a16="http://schemas.microsoft.com/office/drawing/2014/main" id="{88F5D4E8-4BF4-557F-1DF4-BA4984CA5F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6012908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70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5384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/>
      <p:bldP spid="46" grpId="0" animBg="1"/>
      <p:bldP spid="47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!!box1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 rot="8100000">
            <a:off x="521525" y="431120"/>
            <a:ext cx="1387070" cy="1387070"/>
          </a:xfrm>
          <a:prstGeom prst="roundRect">
            <a:avLst>
              <a:gd name="adj" fmla="val 9849"/>
            </a:avLst>
          </a:prstGeom>
          <a:gradFill>
            <a:gsLst>
              <a:gs pos="88000">
                <a:srgbClr val="7087A4"/>
              </a:gs>
              <a:gs pos="100000">
                <a:srgbClr val="8398B4"/>
              </a:gs>
              <a:gs pos="0">
                <a:srgbClr val="113054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!!box2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 rot="13500000">
            <a:off x="1183294" y="619905"/>
            <a:ext cx="1009502" cy="1009499"/>
          </a:xfrm>
          <a:prstGeom prst="roundRect">
            <a:avLst>
              <a:gd name="adj" fmla="val 9849"/>
            </a:avLst>
          </a:prstGeom>
          <a:gradFill>
            <a:gsLst>
              <a:gs pos="0">
                <a:srgbClr val="113054"/>
              </a:gs>
              <a:gs pos="81000">
                <a:srgbClr val="70839A"/>
              </a:gs>
              <a:gs pos="89000">
                <a:srgbClr val="8D9CAF"/>
              </a:gs>
              <a:gs pos="100000">
                <a:srgbClr val="B5BFCD"/>
              </a:gs>
              <a:gs pos="100000">
                <a:schemeClr val="tx2">
                  <a:lumMod val="20000"/>
                  <a:lumOff val="80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8100000">
            <a:off x="1970989" y="905056"/>
            <a:ext cx="439199" cy="439197"/>
          </a:xfrm>
          <a:prstGeom prst="roundRect">
            <a:avLst>
              <a:gd name="adj" fmla="val 9849"/>
            </a:avLst>
          </a:prstGeom>
          <a:noFill/>
          <a:ln>
            <a:solidFill>
              <a:srgbClr val="1130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!!judul">
            <a:extLst>
              <a:ext uri="{FF2B5EF4-FFF2-40B4-BE49-F238E27FC236}">
                <a16:creationId xmlns:a16="http://schemas.microsoft.com/office/drawing/2014/main" id="{9CCDE0AE-6EE4-E291-71D1-6609A416950C}"/>
              </a:ext>
            </a:extLst>
          </p:cNvPr>
          <p:cNvSpPr txBox="1"/>
          <p:nvPr/>
        </p:nvSpPr>
        <p:spPr>
          <a:xfrm>
            <a:off x="1404690" y="806951"/>
            <a:ext cx="25955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Dasar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Teori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A7542F2-1506-57CD-EA8C-DB87EC353520}"/>
              </a:ext>
            </a:extLst>
          </p:cNvPr>
          <p:cNvGrpSpPr/>
          <p:nvPr/>
        </p:nvGrpSpPr>
        <p:grpSpPr>
          <a:xfrm>
            <a:off x="1104516" y="2872727"/>
            <a:ext cx="9982968" cy="2291107"/>
            <a:chOff x="1422828" y="2367978"/>
            <a:chExt cx="9982968" cy="2291107"/>
          </a:xfrm>
        </p:grpSpPr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01F7856A-DF0F-DE44-36AA-8DC47C2CA681}"/>
                </a:ext>
              </a:extLst>
            </p:cNvPr>
            <p:cNvSpPr/>
            <p:nvPr/>
          </p:nvSpPr>
          <p:spPr>
            <a:xfrm>
              <a:off x="1459445" y="2372443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fill="none" extrusionOk="0">
                  <a:moveTo>
                    <a:pt x="0" y="228600"/>
                  </a:moveTo>
                  <a:cubicBezTo>
                    <a:pt x="3425" y="99092"/>
                    <a:pt x="131669" y="1935"/>
                    <a:pt x="228600" y="0"/>
                  </a:cubicBezTo>
                  <a:cubicBezTo>
                    <a:pt x="370585" y="26893"/>
                    <a:pt x="452701" y="102251"/>
                    <a:pt x="457200" y="228600"/>
                  </a:cubicBezTo>
                  <a:cubicBezTo>
                    <a:pt x="474646" y="357382"/>
                    <a:pt x="344203" y="452340"/>
                    <a:pt x="228600" y="457200"/>
                  </a:cubicBezTo>
                  <a:cubicBezTo>
                    <a:pt x="75698" y="465152"/>
                    <a:pt x="15576" y="333738"/>
                    <a:pt x="0" y="228600"/>
                  </a:cubicBezTo>
                  <a:close/>
                </a:path>
                <a:path w="457200" h="457200" stroke="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52684D89-7AA0-0E34-745E-C8AE6FB7A07C}"/>
                </a:ext>
              </a:extLst>
            </p:cNvPr>
            <p:cNvSpPr/>
            <p:nvPr/>
          </p:nvSpPr>
          <p:spPr>
            <a:xfrm>
              <a:off x="1422828" y="3287164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2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03C03053-E5F1-5CF8-D0A4-F0E439231C64}"/>
                </a:ext>
              </a:extLst>
            </p:cNvPr>
            <p:cNvSpPr/>
            <p:nvPr/>
          </p:nvSpPr>
          <p:spPr>
            <a:xfrm>
              <a:off x="1466670" y="4201885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3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6" name="Flowchart: Connector 15">
              <a:extLst>
                <a:ext uri="{FF2B5EF4-FFF2-40B4-BE49-F238E27FC236}">
                  <a16:creationId xmlns:a16="http://schemas.microsoft.com/office/drawing/2014/main" id="{80EDC90C-3335-CCED-EA15-4FB1156A98F4}"/>
                </a:ext>
              </a:extLst>
            </p:cNvPr>
            <p:cNvSpPr/>
            <p:nvPr/>
          </p:nvSpPr>
          <p:spPr>
            <a:xfrm>
              <a:off x="8092769" y="2372443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4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0BDB6CE3-E856-07B2-5B35-CAD6D2F5F6C5}"/>
                </a:ext>
              </a:extLst>
            </p:cNvPr>
            <p:cNvSpPr/>
            <p:nvPr/>
          </p:nvSpPr>
          <p:spPr>
            <a:xfrm>
              <a:off x="8092769" y="3287164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5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77B5B153-6C64-3F08-3629-2CE3A0DF4F66}"/>
                </a:ext>
              </a:extLst>
            </p:cNvPr>
            <p:cNvSpPr/>
            <p:nvPr/>
          </p:nvSpPr>
          <p:spPr>
            <a:xfrm>
              <a:off x="8092769" y="4201885"/>
              <a:ext cx="457200" cy="457200"/>
            </a:xfrm>
            <a:custGeom>
              <a:avLst/>
              <a:gdLst>
                <a:gd name="connsiteX0" fmla="*/ 0 w 457200"/>
                <a:gd name="connsiteY0" fmla="*/ 228600 h 457200"/>
                <a:gd name="connsiteX1" fmla="*/ 228600 w 457200"/>
                <a:gd name="connsiteY1" fmla="*/ 0 h 457200"/>
                <a:gd name="connsiteX2" fmla="*/ 457200 w 457200"/>
                <a:gd name="connsiteY2" fmla="*/ 228600 h 457200"/>
                <a:gd name="connsiteX3" fmla="*/ 228600 w 457200"/>
                <a:gd name="connsiteY3" fmla="*/ 457200 h 457200"/>
                <a:gd name="connsiteX4" fmla="*/ 0 w 457200"/>
                <a:gd name="connsiteY4" fmla="*/ 22860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" h="457200" extrusionOk="0">
                  <a:moveTo>
                    <a:pt x="0" y="228600"/>
                  </a:moveTo>
                  <a:cubicBezTo>
                    <a:pt x="-10387" y="120571"/>
                    <a:pt x="74868" y="-11348"/>
                    <a:pt x="228600" y="0"/>
                  </a:cubicBezTo>
                  <a:cubicBezTo>
                    <a:pt x="363911" y="-1337"/>
                    <a:pt x="451735" y="112301"/>
                    <a:pt x="457200" y="228600"/>
                  </a:cubicBezTo>
                  <a:cubicBezTo>
                    <a:pt x="443657" y="359378"/>
                    <a:pt x="345017" y="468829"/>
                    <a:pt x="228600" y="457200"/>
                  </a:cubicBezTo>
                  <a:cubicBezTo>
                    <a:pt x="109523" y="452556"/>
                    <a:pt x="-8493" y="356800"/>
                    <a:pt x="0" y="228600"/>
                  </a:cubicBezTo>
                  <a:close/>
                </a:path>
              </a:pathLst>
            </a:custGeom>
            <a:noFill/>
            <a:ln w="38100">
              <a:solidFill>
                <a:srgbClr val="535E6A"/>
              </a:solidFill>
              <a:extLst>
                <a:ext uri="{C807C97D-BFC1-408E-A445-0C87EB9F89A2}">
                  <ask:lineSketchStyleProps xmlns:ask="http://schemas.microsoft.com/office/drawing/2018/sketchyshapes" sd="981765707">
                    <a:prstGeom prst="flowChartConnector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rgbClr val="113054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6</a:t>
              </a:r>
              <a:endParaRPr lang="en-ID" b="1" dirty="0">
                <a:solidFill>
                  <a:srgbClr val="113054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2F7A753-96E7-78FD-CC6F-4EA5E1115BCB}"/>
                </a:ext>
              </a:extLst>
            </p:cNvPr>
            <p:cNvSpPr txBox="1"/>
            <p:nvPr/>
          </p:nvSpPr>
          <p:spPr>
            <a:xfrm>
              <a:off x="2013466" y="2367978"/>
              <a:ext cx="25715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Penyakit</a:t>
              </a:r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Tomat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AE2AE67-7602-26B4-815E-0D4303F0585B}"/>
                </a:ext>
              </a:extLst>
            </p:cNvPr>
            <p:cNvSpPr txBox="1"/>
            <p:nvPr/>
          </p:nvSpPr>
          <p:spPr>
            <a:xfrm>
              <a:off x="2013466" y="3300741"/>
              <a:ext cx="39469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Pengolahan</a:t>
              </a:r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 Citra Digital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D9FB3D-ABE3-BB7A-433A-57F8ECDC4994}"/>
                </a:ext>
              </a:extLst>
            </p:cNvPr>
            <p:cNvSpPr txBox="1"/>
            <p:nvPr/>
          </p:nvSpPr>
          <p:spPr>
            <a:xfrm>
              <a:off x="2013466" y="4190466"/>
              <a:ext cx="47532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Convolutional Neural Network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C133CBC-E493-3B0D-6C87-805F5F29AB3C}"/>
                </a:ext>
              </a:extLst>
            </p:cNvPr>
            <p:cNvSpPr txBox="1"/>
            <p:nvPr/>
          </p:nvSpPr>
          <p:spPr>
            <a:xfrm>
              <a:off x="8892765" y="2367978"/>
              <a:ext cx="12394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Python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DFC6579-F0C2-0D49-3CCC-58E9963794F0}"/>
                </a:ext>
              </a:extLst>
            </p:cNvPr>
            <p:cNvSpPr txBox="1"/>
            <p:nvPr/>
          </p:nvSpPr>
          <p:spPr>
            <a:xfrm>
              <a:off x="8892765" y="3300741"/>
              <a:ext cx="18918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TensorFlow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53285BC-F8F7-4527-A4D2-4016395631E3}"/>
                </a:ext>
              </a:extLst>
            </p:cNvPr>
            <p:cNvSpPr txBox="1"/>
            <p:nvPr/>
          </p:nvSpPr>
          <p:spPr>
            <a:xfrm>
              <a:off x="8951277" y="4197420"/>
              <a:ext cx="24545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Android Studio</a:t>
              </a:r>
              <a:endParaRPr lang="en-ID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F9C51C7-12BE-4E94-9031-3A594C3D4F3F}"/>
              </a:ext>
            </a:extLst>
          </p:cNvPr>
          <p:cNvSpPr txBox="1"/>
          <p:nvPr/>
        </p:nvSpPr>
        <p:spPr>
          <a:xfrm>
            <a:off x="7424580" y="337143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2FC13920-34FD-6F8D-51DC-411421579D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349225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34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CB75DCB-46F2-7DFC-9F82-520DF4A0943D}"/>
              </a:ext>
            </a:extLst>
          </p:cNvPr>
          <p:cNvSpPr/>
          <p:nvPr/>
        </p:nvSpPr>
        <p:spPr>
          <a:xfrm rot="18934549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C9BE77-0B53-1540-48E3-15A436270215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FD2B5BC1-2586-0327-6A64-9D7834ADF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83ACDE-A312-DD19-D55D-232073A2C17F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3" name="!!logoundip">
            <a:extLst>
              <a:ext uri="{FF2B5EF4-FFF2-40B4-BE49-F238E27FC236}">
                <a16:creationId xmlns:a16="http://schemas.microsoft.com/office/drawing/2014/main" id="{2E954047-4DCE-E757-BCBD-D67FC5E7FA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948B5CD-6922-1D76-3A0B-70B253263717}"/>
              </a:ext>
            </a:extLst>
          </p:cNvPr>
          <p:cNvSpPr/>
          <p:nvPr/>
        </p:nvSpPr>
        <p:spPr>
          <a:xfrm rot="13500000">
            <a:off x="1581979" y="-1085021"/>
            <a:ext cx="9028042" cy="9028042"/>
          </a:xfrm>
          <a:prstGeom prst="roundRect">
            <a:avLst>
              <a:gd name="adj" fmla="val 9849"/>
            </a:avLst>
          </a:prstGeom>
          <a:solidFill>
            <a:schemeClr val="tx1">
              <a:alpha val="2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4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B4C6256-ED1B-6347-C40E-6248AC392877}"/>
              </a:ext>
            </a:extLst>
          </p:cNvPr>
          <p:cNvSpPr/>
          <p:nvPr/>
        </p:nvSpPr>
        <p:spPr>
          <a:xfrm>
            <a:off x="5281996" y="2614999"/>
            <a:ext cx="1628008" cy="1628003"/>
          </a:xfrm>
          <a:prstGeom prst="roundRect">
            <a:avLst>
              <a:gd name="adj" fmla="val 50000"/>
            </a:avLst>
          </a:prstGeom>
          <a:solidFill>
            <a:srgbClr val="535E6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ED03750-E0CA-E4AD-8162-71F781586672}"/>
              </a:ext>
            </a:extLst>
          </p:cNvPr>
          <p:cNvSpPr/>
          <p:nvPr/>
        </p:nvSpPr>
        <p:spPr>
          <a:xfrm rot="2874769">
            <a:off x="5057584" y="2390588"/>
            <a:ext cx="2076832" cy="2076824"/>
          </a:xfrm>
          <a:prstGeom prst="roundRect">
            <a:avLst>
              <a:gd name="adj" fmla="val 50000"/>
            </a:avLst>
          </a:prstGeom>
          <a:noFill/>
          <a:ln w="165100" cap="rnd">
            <a:solidFill>
              <a:srgbClr val="113054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noFill/>
                <a:latin typeface="Poppins" panose="00000500000000000000" pitchFamily="2" charset="0"/>
                <a:cs typeface="Poppins" panose="00000500000000000000" pitchFamily="2" charset="0"/>
              </a:rPr>
              <a:t>6</a:t>
            </a:r>
            <a:endParaRPr lang="en-ID" sz="2400" b="1" i="1" dirty="0">
              <a:noFill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raphic 2" descr="Target">
            <a:extLst>
              <a:ext uri="{FF2B5EF4-FFF2-40B4-BE49-F238E27FC236}">
                <a16:creationId xmlns:a16="http://schemas.microsoft.com/office/drawing/2014/main" id="{D307ECBB-3289-2402-ABF7-A27F7432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15400" y="2948400"/>
            <a:ext cx="961200" cy="9612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pic>
        <p:nvPicPr>
          <p:cNvPr id="10" name="Graphic 9" descr="Bullseye">
            <a:extLst>
              <a:ext uri="{FF2B5EF4-FFF2-40B4-BE49-F238E27FC236}">
                <a16:creationId xmlns:a16="http://schemas.microsoft.com/office/drawing/2014/main" id="{01FEEE07-7F93-68AA-092A-B8221F9BD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590" y="1369459"/>
            <a:ext cx="720000" cy="720000"/>
          </a:xfrm>
          <a:prstGeom prst="rect">
            <a:avLst/>
          </a:prstGeom>
          <a:effectLst>
            <a:outerShdw blurRad="25400" dist="25400" dir="2700000" algn="tl" rotWithShape="0">
              <a:prstClr val="black">
                <a:alpha val="7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0CD4C0A-F7C6-B5FB-96BF-60821DDC0AF5}"/>
              </a:ext>
            </a:extLst>
          </p:cNvPr>
          <p:cNvGrpSpPr/>
          <p:nvPr/>
        </p:nvGrpSpPr>
        <p:grpSpPr>
          <a:xfrm>
            <a:off x="1205371" y="1369459"/>
            <a:ext cx="3162821" cy="1006331"/>
            <a:chOff x="1462044" y="1080703"/>
            <a:chExt cx="3162821" cy="100633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7A4EE-BBC4-7D1A-0477-07A2BE319489}"/>
                </a:ext>
              </a:extLst>
            </p:cNvPr>
            <p:cNvSpPr txBox="1"/>
            <p:nvPr/>
          </p:nvSpPr>
          <p:spPr>
            <a:xfrm>
              <a:off x="1462044" y="1080703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Waktu </a:t>
              </a:r>
              <a:r>
                <a:rPr lang="en-US" sz="2000" b="1" i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endParaRPr lang="en-ID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C11288-3653-E052-7B1F-FFAADAB3F650}"/>
                </a:ext>
              </a:extLst>
            </p:cNvPr>
            <p:cNvSpPr txBox="1"/>
            <p:nvPr/>
          </p:nvSpPr>
          <p:spPr>
            <a:xfrm>
              <a:off x="1462044" y="1440703"/>
              <a:ext cx="316282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Penelitian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dilaksanakan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dari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Maret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sampai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dengan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bulan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</a:t>
              </a:r>
              <a:r>
                <a:rPr lang="en-ID" sz="1200" b="0" i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Juni</a:t>
              </a:r>
              <a:r>
                <a:rPr lang="en-ID" sz="12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oppins" panose="00000500000000000000" pitchFamily="2" charset="0"/>
                  <a:cs typeface="Poppins" panose="00000500000000000000" pitchFamily="2" charset="0"/>
                </a:rPr>
                <a:t> 2024.</a:t>
              </a:r>
              <a:endParaRPr lang="en-ID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DB04E58-11BF-83A0-F17D-EA8E56A51411}"/>
              </a:ext>
            </a:extLst>
          </p:cNvPr>
          <p:cNvSpPr txBox="1"/>
          <p:nvPr/>
        </p:nvSpPr>
        <p:spPr>
          <a:xfrm>
            <a:off x="4096897" y="25930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Metode</a:t>
            </a:r>
            <a:r>
              <a:rPr lang="en-US" sz="32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32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Penelitian</a:t>
            </a:r>
            <a:endParaRPr lang="en-ID" sz="3200" b="1" i="1" dirty="0">
              <a:solidFill>
                <a:schemeClr val="tx1">
                  <a:lumMod val="75000"/>
                  <a:lumOff val="2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D3BC1D-8B6B-FA18-0C47-144F379E97E4}"/>
              </a:ext>
            </a:extLst>
          </p:cNvPr>
          <p:cNvSpPr txBox="1"/>
          <p:nvPr/>
        </p:nvSpPr>
        <p:spPr>
          <a:xfrm>
            <a:off x="7424580" y="5972828"/>
            <a:ext cx="381934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UNIVERSITAS DIPONEGORO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FAKULTAS SAINS DAN MATEMATIKA</a:t>
            </a:r>
          </a:p>
          <a:p>
            <a:pPr algn="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DEPARTEMEN FISIKA</a:t>
            </a:r>
          </a:p>
        </p:txBody>
      </p:sp>
      <p:pic>
        <p:nvPicPr>
          <p:cNvPr id="5" name="!!logoundip">
            <a:extLst>
              <a:ext uri="{FF2B5EF4-FFF2-40B4-BE49-F238E27FC236}">
                <a16:creationId xmlns:a16="http://schemas.microsoft.com/office/drawing/2014/main" id="{DE3E68FA-716C-82ED-7C96-8ED24B2182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8" t="14706" r="24408" b="15033"/>
          <a:stretch/>
        </p:blipFill>
        <p:spPr>
          <a:xfrm>
            <a:off x="11260087" y="5984910"/>
            <a:ext cx="587206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849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732</Words>
  <Application>Microsoft Office PowerPoint</Application>
  <PresentationFormat>Widescreen</PresentationFormat>
  <Paragraphs>262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Gotham Rounded Book</vt:lpstr>
      <vt:lpstr>Poppins</vt:lpstr>
      <vt:lpstr>Poppins ExtraBold</vt:lpstr>
      <vt:lpstr>Poppins Light</vt:lpstr>
      <vt:lpstr>Poppins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Muhamad Erdi</dc:creator>
  <cp:lastModifiedBy>MAURA TSAABITAH SUCI PRAYITNO</cp:lastModifiedBy>
  <cp:revision>65</cp:revision>
  <dcterms:created xsi:type="dcterms:W3CDTF">2024-01-06T23:37:31Z</dcterms:created>
  <dcterms:modified xsi:type="dcterms:W3CDTF">2024-05-08T00:37:01Z</dcterms:modified>
</cp:coreProperties>
</file>

<file path=docProps/thumbnail.jpeg>
</file>